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E6DE6-B91F-D01F-420F-50C9E4E80962}" v="136" dt="2024-04-12T12:55:58.641"/>
    <p1510:client id="{FD4D3DE4-C7FA-0ED5-354D-648036B64C3F}" v="652" dt="2024-04-12T14:06:14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4A02A-178D-4E82-9E46-28EBCFC064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76C3BC-BE73-4F1A-9D23-F68642240653}">
      <dgm:prSet/>
      <dgm:spPr/>
      <dgm:t>
        <a:bodyPr/>
        <a:lstStyle/>
        <a:p>
          <a:r>
            <a:rPr lang="en-US"/>
            <a:t>Narodne nošnje</a:t>
          </a:r>
        </a:p>
      </dgm:t>
    </dgm:pt>
    <dgm:pt modelId="{6F567BE8-8889-4525-9178-808A1ADD6999}" type="parTrans" cxnId="{651EFD77-10BA-4938-8703-1D16E2D7D6D1}">
      <dgm:prSet/>
      <dgm:spPr/>
      <dgm:t>
        <a:bodyPr/>
        <a:lstStyle/>
        <a:p>
          <a:endParaRPr lang="en-US"/>
        </a:p>
      </dgm:t>
    </dgm:pt>
    <dgm:pt modelId="{2C46D1D1-86A5-479A-ACEB-677DF1773645}" type="sibTrans" cxnId="{651EFD77-10BA-4938-8703-1D16E2D7D6D1}">
      <dgm:prSet/>
      <dgm:spPr/>
      <dgm:t>
        <a:bodyPr/>
        <a:lstStyle/>
        <a:p>
          <a:endParaRPr lang="en-US"/>
        </a:p>
      </dgm:t>
    </dgm:pt>
    <dgm:pt modelId="{EF2D3A89-5482-4454-8034-15263ED0BD83}">
      <dgm:prSet/>
      <dgm:spPr/>
      <dgm:t>
        <a:bodyPr/>
        <a:lstStyle/>
        <a:p>
          <a:r>
            <a:rPr lang="en-US"/>
            <a:t>Tradicionalne pjesme</a:t>
          </a:r>
        </a:p>
      </dgm:t>
    </dgm:pt>
    <dgm:pt modelId="{6A44746B-6AA4-4EDA-AB30-00260B76C480}" type="parTrans" cxnId="{46EA09EC-7E7E-4721-85C8-F9DFAAFA0467}">
      <dgm:prSet/>
      <dgm:spPr/>
      <dgm:t>
        <a:bodyPr/>
        <a:lstStyle/>
        <a:p>
          <a:endParaRPr lang="en-US"/>
        </a:p>
      </dgm:t>
    </dgm:pt>
    <dgm:pt modelId="{7CC494AF-966F-49B9-B3FD-4A93D4CACAB0}" type="sibTrans" cxnId="{46EA09EC-7E7E-4721-85C8-F9DFAAFA0467}">
      <dgm:prSet/>
      <dgm:spPr/>
      <dgm:t>
        <a:bodyPr/>
        <a:lstStyle/>
        <a:p>
          <a:endParaRPr lang="en-US"/>
        </a:p>
      </dgm:t>
    </dgm:pt>
    <dgm:pt modelId="{22F5B025-FA75-43FD-B86B-602B8D862B14}">
      <dgm:prSet/>
      <dgm:spPr/>
      <dgm:t>
        <a:bodyPr/>
        <a:lstStyle/>
        <a:p>
          <a:r>
            <a:rPr lang="en-US"/>
            <a:t>Glazbeni istrumenti</a:t>
          </a:r>
        </a:p>
      </dgm:t>
    </dgm:pt>
    <dgm:pt modelId="{6BDB8106-390E-4CCA-A80B-5C4D72BCC950}" type="parTrans" cxnId="{6DC1DF9A-2F34-4DE3-B066-0B32F17CC45E}">
      <dgm:prSet/>
      <dgm:spPr/>
      <dgm:t>
        <a:bodyPr/>
        <a:lstStyle/>
        <a:p>
          <a:endParaRPr lang="en-US"/>
        </a:p>
      </dgm:t>
    </dgm:pt>
    <dgm:pt modelId="{1FB8B63B-9266-48C8-9E5D-2F8E82DD8891}" type="sibTrans" cxnId="{6DC1DF9A-2F34-4DE3-B066-0B32F17CC45E}">
      <dgm:prSet/>
      <dgm:spPr/>
      <dgm:t>
        <a:bodyPr/>
        <a:lstStyle/>
        <a:p>
          <a:endParaRPr lang="en-US"/>
        </a:p>
      </dgm:t>
    </dgm:pt>
    <dgm:pt modelId="{FC8237B5-350A-4F0E-93D7-93A696E11741}">
      <dgm:prSet/>
      <dgm:spPr/>
      <dgm:t>
        <a:bodyPr/>
        <a:lstStyle/>
        <a:p>
          <a:r>
            <a:rPr lang="en-US"/>
            <a:t>Ples</a:t>
          </a:r>
        </a:p>
      </dgm:t>
    </dgm:pt>
    <dgm:pt modelId="{09FC60F2-34EA-4B13-B67D-A2C44278EB69}" type="parTrans" cxnId="{6FB9C7E9-6D7F-401B-A1BF-D81D31D28F70}">
      <dgm:prSet/>
      <dgm:spPr/>
      <dgm:t>
        <a:bodyPr/>
        <a:lstStyle/>
        <a:p>
          <a:endParaRPr lang="en-US"/>
        </a:p>
      </dgm:t>
    </dgm:pt>
    <dgm:pt modelId="{412F8DD3-5B5F-4331-A4D4-43F208627876}" type="sibTrans" cxnId="{6FB9C7E9-6D7F-401B-A1BF-D81D31D28F70}">
      <dgm:prSet/>
      <dgm:spPr/>
      <dgm:t>
        <a:bodyPr/>
        <a:lstStyle/>
        <a:p>
          <a:endParaRPr lang="en-US"/>
        </a:p>
      </dgm:t>
    </dgm:pt>
    <dgm:pt modelId="{958940E5-6BE4-4A72-A711-B5C1C3E34295}">
      <dgm:prSet/>
      <dgm:spPr/>
      <dgm:t>
        <a:bodyPr/>
        <a:lstStyle/>
        <a:p>
          <a:r>
            <a:rPr lang="en-US"/>
            <a:t>Hrana</a:t>
          </a:r>
        </a:p>
      </dgm:t>
    </dgm:pt>
    <dgm:pt modelId="{73292357-7A78-40D5-A46A-DABA5748DB7E}" type="parTrans" cxnId="{AB898EC1-1843-41BE-9035-BCCA6929EF42}">
      <dgm:prSet/>
      <dgm:spPr/>
      <dgm:t>
        <a:bodyPr/>
        <a:lstStyle/>
        <a:p>
          <a:endParaRPr lang="en-US"/>
        </a:p>
      </dgm:t>
    </dgm:pt>
    <dgm:pt modelId="{D63B1E9E-D56A-4CE9-AD0F-E32C378DB6F2}" type="sibTrans" cxnId="{AB898EC1-1843-41BE-9035-BCCA6929EF42}">
      <dgm:prSet/>
      <dgm:spPr/>
      <dgm:t>
        <a:bodyPr/>
        <a:lstStyle/>
        <a:p>
          <a:endParaRPr lang="en-US"/>
        </a:p>
      </dgm:t>
    </dgm:pt>
    <dgm:pt modelId="{F9361033-09EE-456B-B34C-3CC53D10C1A0}">
      <dgm:prSet/>
      <dgm:spPr/>
      <dgm:t>
        <a:bodyPr/>
        <a:lstStyle/>
        <a:p>
          <a:r>
            <a:rPr lang="en-US"/>
            <a:t>običaji</a:t>
          </a:r>
        </a:p>
      </dgm:t>
    </dgm:pt>
    <dgm:pt modelId="{EB4AC0AD-FC6B-4330-A307-5EAB8A4519AC}" type="parTrans" cxnId="{5D1B9958-BF7E-4B9E-AAD2-5EAC068F846A}">
      <dgm:prSet/>
      <dgm:spPr/>
      <dgm:t>
        <a:bodyPr/>
        <a:lstStyle/>
        <a:p>
          <a:endParaRPr lang="en-US"/>
        </a:p>
      </dgm:t>
    </dgm:pt>
    <dgm:pt modelId="{EB4F8420-723C-4545-A176-2C9F1B6E68D3}" type="sibTrans" cxnId="{5D1B9958-BF7E-4B9E-AAD2-5EAC068F846A}">
      <dgm:prSet/>
      <dgm:spPr/>
      <dgm:t>
        <a:bodyPr/>
        <a:lstStyle/>
        <a:p>
          <a:endParaRPr lang="en-US"/>
        </a:p>
      </dgm:t>
    </dgm:pt>
    <dgm:pt modelId="{27F060B3-1449-4CDE-8C80-B08650961962}" type="pres">
      <dgm:prSet presAssocID="{73B4A02A-178D-4E82-9E46-28EBCFC064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3DE1BE3-BF19-462D-AFB4-6B28226E71F2}" type="pres">
      <dgm:prSet presAssocID="{5176C3BC-BE73-4F1A-9D23-F6864224065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308D10-E444-4E13-9DA2-65DA6E8FDBC9}" type="pres">
      <dgm:prSet presAssocID="{2C46D1D1-86A5-479A-ACEB-677DF1773645}" presName="spacer" presStyleCnt="0"/>
      <dgm:spPr/>
    </dgm:pt>
    <dgm:pt modelId="{42A39399-58B3-4A6D-8160-A840DA8ED2A7}" type="pres">
      <dgm:prSet presAssocID="{EF2D3A89-5482-4454-8034-15263ED0BD8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8263BF-99AC-48CD-AF3E-64F2F1225414}" type="pres">
      <dgm:prSet presAssocID="{7CC494AF-966F-49B9-B3FD-4A93D4CACAB0}" presName="spacer" presStyleCnt="0"/>
      <dgm:spPr/>
    </dgm:pt>
    <dgm:pt modelId="{51CADF8F-053B-4C33-8644-7F10F0E3147F}" type="pres">
      <dgm:prSet presAssocID="{22F5B025-FA75-43FD-B86B-602B8D862B1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8FBC45-4984-460A-8512-F96E0FE99016}" type="pres">
      <dgm:prSet presAssocID="{1FB8B63B-9266-48C8-9E5D-2F8E82DD8891}" presName="spacer" presStyleCnt="0"/>
      <dgm:spPr/>
    </dgm:pt>
    <dgm:pt modelId="{0CF8ED2F-01F3-4FF2-A4F7-F50DEEB8DB43}" type="pres">
      <dgm:prSet presAssocID="{FC8237B5-350A-4F0E-93D7-93A696E1174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6D93DF-BD40-4011-88FE-2EE29CBE3727}" type="pres">
      <dgm:prSet presAssocID="{412F8DD3-5B5F-4331-A4D4-43F208627876}" presName="spacer" presStyleCnt="0"/>
      <dgm:spPr/>
    </dgm:pt>
    <dgm:pt modelId="{FC9745A7-F8C5-4D0E-8EDE-284E3D11725B}" type="pres">
      <dgm:prSet presAssocID="{958940E5-6BE4-4A72-A711-B5C1C3E3429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067AE5-6C86-4DD0-AEAC-562AF20AEE73}" type="pres">
      <dgm:prSet presAssocID="{D63B1E9E-D56A-4CE9-AD0F-E32C378DB6F2}" presName="spacer" presStyleCnt="0"/>
      <dgm:spPr/>
    </dgm:pt>
    <dgm:pt modelId="{6B1AEB26-A49B-4C9C-A28B-97DA06BCE2E4}" type="pres">
      <dgm:prSet presAssocID="{F9361033-09EE-456B-B34C-3CC53D10C1A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51EFD77-10BA-4938-8703-1D16E2D7D6D1}" srcId="{73B4A02A-178D-4E82-9E46-28EBCFC06493}" destId="{5176C3BC-BE73-4F1A-9D23-F68642240653}" srcOrd="0" destOrd="0" parTransId="{6F567BE8-8889-4525-9178-808A1ADD6999}" sibTransId="{2C46D1D1-86A5-479A-ACEB-677DF1773645}"/>
    <dgm:cxn modelId="{5D1B9958-BF7E-4B9E-AAD2-5EAC068F846A}" srcId="{73B4A02A-178D-4E82-9E46-28EBCFC06493}" destId="{F9361033-09EE-456B-B34C-3CC53D10C1A0}" srcOrd="5" destOrd="0" parTransId="{EB4AC0AD-FC6B-4330-A307-5EAB8A4519AC}" sibTransId="{EB4F8420-723C-4545-A176-2C9F1B6E68D3}"/>
    <dgm:cxn modelId="{3BD5F4CD-C5F9-4936-AC2E-0FC95C84C116}" type="presOf" srcId="{958940E5-6BE4-4A72-A711-B5C1C3E34295}" destId="{FC9745A7-F8C5-4D0E-8EDE-284E3D11725B}" srcOrd="0" destOrd="0" presId="urn:microsoft.com/office/officeart/2005/8/layout/vList2"/>
    <dgm:cxn modelId="{80FE14E8-472A-435B-AA3F-0EA2A0DA3A04}" type="presOf" srcId="{F9361033-09EE-456B-B34C-3CC53D10C1A0}" destId="{6B1AEB26-A49B-4C9C-A28B-97DA06BCE2E4}" srcOrd="0" destOrd="0" presId="urn:microsoft.com/office/officeart/2005/8/layout/vList2"/>
    <dgm:cxn modelId="{EF8A8D47-B5EE-4B88-8CDA-801CB9CF3886}" type="presOf" srcId="{73B4A02A-178D-4E82-9E46-28EBCFC06493}" destId="{27F060B3-1449-4CDE-8C80-B08650961962}" srcOrd="0" destOrd="0" presId="urn:microsoft.com/office/officeart/2005/8/layout/vList2"/>
    <dgm:cxn modelId="{F6B58DAE-3542-48E0-8D81-F8C78ABE0966}" type="presOf" srcId="{EF2D3A89-5482-4454-8034-15263ED0BD83}" destId="{42A39399-58B3-4A6D-8160-A840DA8ED2A7}" srcOrd="0" destOrd="0" presId="urn:microsoft.com/office/officeart/2005/8/layout/vList2"/>
    <dgm:cxn modelId="{E8D6735F-2332-495A-B1AC-1FCBDE46CFBB}" type="presOf" srcId="{FC8237B5-350A-4F0E-93D7-93A696E11741}" destId="{0CF8ED2F-01F3-4FF2-A4F7-F50DEEB8DB43}" srcOrd="0" destOrd="0" presId="urn:microsoft.com/office/officeart/2005/8/layout/vList2"/>
    <dgm:cxn modelId="{6FB9C7E9-6D7F-401B-A1BF-D81D31D28F70}" srcId="{73B4A02A-178D-4E82-9E46-28EBCFC06493}" destId="{FC8237B5-350A-4F0E-93D7-93A696E11741}" srcOrd="3" destOrd="0" parTransId="{09FC60F2-34EA-4B13-B67D-A2C44278EB69}" sibTransId="{412F8DD3-5B5F-4331-A4D4-43F208627876}"/>
    <dgm:cxn modelId="{290E0562-1BDA-42B1-8C78-01DCB700F414}" type="presOf" srcId="{5176C3BC-BE73-4F1A-9D23-F68642240653}" destId="{E3DE1BE3-BF19-462D-AFB4-6B28226E71F2}" srcOrd="0" destOrd="0" presId="urn:microsoft.com/office/officeart/2005/8/layout/vList2"/>
    <dgm:cxn modelId="{F4F610D8-E611-4332-9051-202B8FA2C8E5}" type="presOf" srcId="{22F5B025-FA75-43FD-B86B-602B8D862B14}" destId="{51CADF8F-053B-4C33-8644-7F10F0E3147F}" srcOrd="0" destOrd="0" presId="urn:microsoft.com/office/officeart/2005/8/layout/vList2"/>
    <dgm:cxn modelId="{AB898EC1-1843-41BE-9035-BCCA6929EF42}" srcId="{73B4A02A-178D-4E82-9E46-28EBCFC06493}" destId="{958940E5-6BE4-4A72-A711-B5C1C3E34295}" srcOrd="4" destOrd="0" parTransId="{73292357-7A78-40D5-A46A-DABA5748DB7E}" sibTransId="{D63B1E9E-D56A-4CE9-AD0F-E32C378DB6F2}"/>
    <dgm:cxn modelId="{46EA09EC-7E7E-4721-85C8-F9DFAAFA0467}" srcId="{73B4A02A-178D-4E82-9E46-28EBCFC06493}" destId="{EF2D3A89-5482-4454-8034-15263ED0BD83}" srcOrd="1" destOrd="0" parTransId="{6A44746B-6AA4-4EDA-AB30-00260B76C480}" sibTransId="{7CC494AF-966F-49B9-B3FD-4A93D4CACAB0}"/>
    <dgm:cxn modelId="{6DC1DF9A-2F34-4DE3-B066-0B32F17CC45E}" srcId="{73B4A02A-178D-4E82-9E46-28EBCFC06493}" destId="{22F5B025-FA75-43FD-B86B-602B8D862B14}" srcOrd="2" destOrd="0" parTransId="{6BDB8106-390E-4CCA-A80B-5C4D72BCC950}" sibTransId="{1FB8B63B-9266-48C8-9E5D-2F8E82DD8891}"/>
    <dgm:cxn modelId="{D22EFE7E-2F5D-4392-B921-1580E78F2954}" type="presParOf" srcId="{27F060B3-1449-4CDE-8C80-B08650961962}" destId="{E3DE1BE3-BF19-462D-AFB4-6B28226E71F2}" srcOrd="0" destOrd="0" presId="urn:microsoft.com/office/officeart/2005/8/layout/vList2"/>
    <dgm:cxn modelId="{0937EDBF-1DCB-4EEE-93AF-023E2BA3862B}" type="presParOf" srcId="{27F060B3-1449-4CDE-8C80-B08650961962}" destId="{47308D10-E444-4E13-9DA2-65DA6E8FDBC9}" srcOrd="1" destOrd="0" presId="urn:microsoft.com/office/officeart/2005/8/layout/vList2"/>
    <dgm:cxn modelId="{39229CD3-F6A9-45C3-AAB3-F805B40F2C32}" type="presParOf" srcId="{27F060B3-1449-4CDE-8C80-B08650961962}" destId="{42A39399-58B3-4A6D-8160-A840DA8ED2A7}" srcOrd="2" destOrd="0" presId="urn:microsoft.com/office/officeart/2005/8/layout/vList2"/>
    <dgm:cxn modelId="{C4DBF034-5320-4B8D-8808-1D3CC9A1E5A9}" type="presParOf" srcId="{27F060B3-1449-4CDE-8C80-B08650961962}" destId="{138263BF-99AC-48CD-AF3E-64F2F1225414}" srcOrd="3" destOrd="0" presId="urn:microsoft.com/office/officeart/2005/8/layout/vList2"/>
    <dgm:cxn modelId="{A84D6D6F-54DA-4FAB-8A12-4985EFBBF2F4}" type="presParOf" srcId="{27F060B3-1449-4CDE-8C80-B08650961962}" destId="{51CADF8F-053B-4C33-8644-7F10F0E3147F}" srcOrd="4" destOrd="0" presId="urn:microsoft.com/office/officeart/2005/8/layout/vList2"/>
    <dgm:cxn modelId="{29F92175-4113-4037-9A54-FE1A7AF9DDFF}" type="presParOf" srcId="{27F060B3-1449-4CDE-8C80-B08650961962}" destId="{388FBC45-4984-460A-8512-F96E0FE99016}" srcOrd="5" destOrd="0" presId="urn:microsoft.com/office/officeart/2005/8/layout/vList2"/>
    <dgm:cxn modelId="{C93EFAF6-D51A-477F-A309-A0FF13C2898A}" type="presParOf" srcId="{27F060B3-1449-4CDE-8C80-B08650961962}" destId="{0CF8ED2F-01F3-4FF2-A4F7-F50DEEB8DB43}" srcOrd="6" destOrd="0" presId="urn:microsoft.com/office/officeart/2005/8/layout/vList2"/>
    <dgm:cxn modelId="{9F8EABFF-F92E-46E4-B50B-7631F326EEED}" type="presParOf" srcId="{27F060B3-1449-4CDE-8C80-B08650961962}" destId="{846D93DF-BD40-4011-88FE-2EE29CBE3727}" srcOrd="7" destOrd="0" presId="urn:microsoft.com/office/officeart/2005/8/layout/vList2"/>
    <dgm:cxn modelId="{1ECA4A5E-D920-473E-B028-A9A3CD3D2DD7}" type="presParOf" srcId="{27F060B3-1449-4CDE-8C80-B08650961962}" destId="{FC9745A7-F8C5-4D0E-8EDE-284E3D11725B}" srcOrd="8" destOrd="0" presId="urn:microsoft.com/office/officeart/2005/8/layout/vList2"/>
    <dgm:cxn modelId="{4C8A66C7-FF12-4E68-B9CC-3AEC1C4D2439}" type="presParOf" srcId="{27F060B3-1449-4CDE-8C80-B08650961962}" destId="{C0067AE5-6C86-4DD0-AEAC-562AF20AEE73}" srcOrd="9" destOrd="0" presId="urn:microsoft.com/office/officeart/2005/8/layout/vList2"/>
    <dgm:cxn modelId="{CDA3D09A-588E-4398-B53C-704C802D344F}" type="presParOf" srcId="{27F060B3-1449-4CDE-8C80-B08650961962}" destId="{6B1AEB26-A49B-4C9C-A28B-97DA06BCE2E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E1BE3-BF19-462D-AFB4-6B28226E71F2}">
      <dsp:nvSpPr>
        <dsp:cNvPr id="0" name=""/>
        <dsp:cNvSpPr/>
      </dsp:nvSpPr>
      <dsp:spPr>
        <a:xfrm>
          <a:off x="0" y="8273"/>
          <a:ext cx="6245265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Narodne nošnje</a:t>
          </a:r>
        </a:p>
      </dsp:txBody>
      <dsp:txXfrm>
        <a:off x="41123" y="49396"/>
        <a:ext cx="6163019" cy="760154"/>
      </dsp:txXfrm>
    </dsp:sp>
    <dsp:sp modelId="{42A39399-58B3-4A6D-8160-A840DA8ED2A7}">
      <dsp:nvSpPr>
        <dsp:cNvPr id="0" name=""/>
        <dsp:cNvSpPr/>
      </dsp:nvSpPr>
      <dsp:spPr>
        <a:xfrm>
          <a:off x="0" y="954353"/>
          <a:ext cx="6245265" cy="842400"/>
        </a:xfrm>
        <a:prstGeom prst="round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Tradicionalne pjesme</a:t>
          </a:r>
        </a:p>
      </dsp:txBody>
      <dsp:txXfrm>
        <a:off x="41123" y="995476"/>
        <a:ext cx="6163019" cy="760154"/>
      </dsp:txXfrm>
    </dsp:sp>
    <dsp:sp modelId="{51CADF8F-053B-4C33-8644-7F10F0E3147F}">
      <dsp:nvSpPr>
        <dsp:cNvPr id="0" name=""/>
        <dsp:cNvSpPr/>
      </dsp:nvSpPr>
      <dsp:spPr>
        <a:xfrm>
          <a:off x="0" y="1900433"/>
          <a:ext cx="6245265" cy="842400"/>
        </a:xfrm>
        <a:prstGeom prst="round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Glazbeni istrumenti</a:t>
          </a:r>
        </a:p>
      </dsp:txBody>
      <dsp:txXfrm>
        <a:off x="41123" y="1941556"/>
        <a:ext cx="6163019" cy="760154"/>
      </dsp:txXfrm>
    </dsp:sp>
    <dsp:sp modelId="{0CF8ED2F-01F3-4FF2-A4F7-F50DEEB8DB43}">
      <dsp:nvSpPr>
        <dsp:cNvPr id="0" name=""/>
        <dsp:cNvSpPr/>
      </dsp:nvSpPr>
      <dsp:spPr>
        <a:xfrm>
          <a:off x="0" y="2846513"/>
          <a:ext cx="6245265" cy="842400"/>
        </a:xfrm>
        <a:prstGeom prst="round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Ples</a:t>
          </a:r>
        </a:p>
      </dsp:txBody>
      <dsp:txXfrm>
        <a:off x="41123" y="2887636"/>
        <a:ext cx="6163019" cy="760154"/>
      </dsp:txXfrm>
    </dsp:sp>
    <dsp:sp modelId="{FC9745A7-F8C5-4D0E-8EDE-284E3D11725B}">
      <dsp:nvSpPr>
        <dsp:cNvPr id="0" name=""/>
        <dsp:cNvSpPr/>
      </dsp:nvSpPr>
      <dsp:spPr>
        <a:xfrm>
          <a:off x="0" y="3792593"/>
          <a:ext cx="6245265" cy="842400"/>
        </a:xfrm>
        <a:prstGeom prst="round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Hrana</a:t>
          </a:r>
        </a:p>
      </dsp:txBody>
      <dsp:txXfrm>
        <a:off x="41123" y="3833716"/>
        <a:ext cx="6163019" cy="760154"/>
      </dsp:txXfrm>
    </dsp:sp>
    <dsp:sp modelId="{6B1AEB26-A49B-4C9C-A28B-97DA06BCE2E4}">
      <dsp:nvSpPr>
        <dsp:cNvPr id="0" name=""/>
        <dsp:cNvSpPr/>
      </dsp:nvSpPr>
      <dsp:spPr>
        <a:xfrm>
          <a:off x="0" y="4738673"/>
          <a:ext cx="6245265" cy="84240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običaji</a:t>
          </a:r>
        </a:p>
      </dsp:txBody>
      <dsp:txXfrm>
        <a:off x="41123" y="4779796"/>
        <a:ext cx="6163019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45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0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3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11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6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4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0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44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62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99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4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3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5" descr="Ministarstvo kulture i medija Republike Hrvatske - Kulturna baština na  UNESCO-ovim popisima">
            <a:extLst>
              <a:ext uri="{FF2B5EF4-FFF2-40B4-BE49-F238E27FC236}">
                <a16:creationId xmlns:a16="http://schemas.microsoft.com/office/drawing/2014/main" id="{792A9CFF-DD9E-AC46-AD42-B0250E370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39391" r="1" b="6047"/>
          <a:stretch/>
        </p:blipFill>
        <p:spPr>
          <a:xfrm>
            <a:off x="20" y="2496"/>
            <a:ext cx="12191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r>
              <a:rPr lang="en-US" sz="6100">
                <a:solidFill>
                  <a:srgbClr val="FFFFFF"/>
                </a:solidFill>
              </a:rPr>
              <a:t>Očuvanje hrvatske kulturne baštine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F4F3A-DF89-453C-A499-8C259F6A2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69777-A705-38CB-EAC2-EE85C6F5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62487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Danas pričamo o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69603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925332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solidFill>
              <a:schemeClr val="lt1">
                <a:hueOff val="0"/>
                <a:satOff val="0"/>
                <a:lumOff val="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44047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5BB455-D447-2549-7261-3D6D98A05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87956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221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0905E-0D60-426F-7CA2-F152F150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Narodne nošnje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9FF6A1-3F60-34A4-AE94-A916B24F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en-US" sz="2800" dirty="0" err="1">
                <a:latin typeface="Univers"/>
                <a:ea typeface="+mn-lt"/>
                <a:cs typeface="+mn-lt"/>
              </a:rPr>
              <a:t>Hrvatske</a:t>
            </a:r>
            <a:r>
              <a:rPr lang="en-US" sz="2800" dirty="0">
                <a:latin typeface="Univers"/>
                <a:ea typeface="+mn-lt"/>
                <a:cs typeface="+mn-lt"/>
              </a:rPr>
              <a:t> </a:t>
            </a:r>
            <a:r>
              <a:rPr lang="en-US" sz="2800" dirty="0" err="1">
                <a:latin typeface="Univers"/>
                <a:ea typeface="+mn-lt"/>
                <a:cs typeface="+mn-lt"/>
              </a:rPr>
              <a:t>narodne</a:t>
            </a:r>
            <a:r>
              <a:rPr lang="en-US" sz="2800" dirty="0">
                <a:latin typeface="Univers"/>
                <a:ea typeface="+mn-lt"/>
                <a:cs typeface="+mn-lt"/>
              </a:rPr>
              <a:t> </a:t>
            </a:r>
            <a:r>
              <a:rPr lang="en-US" sz="2800" dirty="0" err="1">
                <a:latin typeface="Univers"/>
                <a:ea typeface="+mn-lt"/>
                <a:cs typeface="+mn-lt"/>
              </a:rPr>
              <a:t>nošnje</a:t>
            </a:r>
            <a:r>
              <a:rPr lang="en-US" sz="2800" dirty="0">
                <a:latin typeface="Univers"/>
                <a:ea typeface="+mn-lt"/>
                <a:cs typeface="+mn-lt"/>
              </a:rPr>
              <a:t> </a:t>
            </a:r>
            <a:r>
              <a:rPr lang="en-US" sz="2800" dirty="0" err="1">
                <a:latin typeface="Univers"/>
                <a:ea typeface="+mn-lt"/>
                <a:cs typeface="+mn-lt"/>
              </a:rPr>
              <a:t>predstavljaju</a:t>
            </a:r>
            <a:r>
              <a:rPr lang="en-US" sz="2800" dirty="0">
                <a:latin typeface="Univers"/>
                <a:ea typeface="+mn-lt"/>
                <a:cs typeface="+mn-lt"/>
              </a:rPr>
              <a:t> </a:t>
            </a:r>
            <a:r>
              <a:rPr lang="en-US" sz="2800" dirty="0" err="1">
                <a:latin typeface="Univers"/>
                <a:ea typeface="+mn-lt"/>
                <a:cs typeface="+mn-lt"/>
              </a:rPr>
              <a:t>dio</a:t>
            </a:r>
            <a:r>
              <a:rPr lang="en-US" sz="2800" dirty="0">
                <a:latin typeface="Univers"/>
                <a:ea typeface="+mn-lt"/>
                <a:cs typeface="+mn-lt"/>
              </a:rPr>
              <a:t> </a:t>
            </a:r>
            <a:r>
              <a:rPr lang="en-US" sz="2800" dirty="0" err="1">
                <a:latin typeface="Univers"/>
                <a:ea typeface="+mn-lt"/>
                <a:cs typeface="+mn-lt"/>
              </a:rPr>
              <a:t>kulturne</a:t>
            </a:r>
            <a:r>
              <a:rPr lang="en-US" sz="2800" dirty="0">
                <a:latin typeface="Univers"/>
                <a:ea typeface="+mn-lt"/>
                <a:cs typeface="+mn-lt"/>
              </a:rPr>
              <a:t> </a:t>
            </a:r>
            <a:r>
              <a:rPr lang="en-US" sz="2800" dirty="0" err="1">
                <a:latin typeface="Univers"/>
                <a:ea typeface="+mn-lt"/>
                <a:cs typeface="+mn-lt"/>
              </a:rPr>
              <a:t>baštine</a:t>
            </a:r>
            <a:r>
              <a:rPr lang="en-US" sz="2800" dirty="0">
                <a:latin typeface="Univers"/>
                <a:ea typeface="+mn-lt"/>
                <a:cs typeface="+mn-lt"/>
              </a:rPr>
              <a:t> </a:t>
            </a:r>
            <a:r>
              <a:rPr lang="en-US" sz="2800" dirty="0" err="1">
                <a:latin typeface="Univers"/>
                <a:ea typeface="+mn-lt"/>
                <a:cs typeface="+mn-lt"/>
              </a:rPr>
              <a:t>hrvatskog</a:t>
            </a:r>
            <a:r>
              <a:rPr lang="en-US" sz="2800" dirty="0">
                <a:latin typeface="Univers"/>
                <a:ea typeface="+mn-lt"/>
                <a:cs typeface="+mn-lt"/>
              </a:rPr>
              <a:t> </a:t>
            </a:r>
            <a:r>
              <a:rPr lang="en-US" sz="2800" dirty="0" err="1">
                <a:latin typeface="Univers"/>
                <a:ea typeface="+mn-lt"/>
                <a:cs typeface="+mn-lt"/>
              </a:rPr>
              <a:t>naroda</a:t>
            </a:r>
            <a:r>
              <a:rPr lang="en-US" sz="2800" dirty="0">
                <a:latin typeface="Univers"/>
                <a:ea typeface="+mn-lt"/>
                <a:cs typeface="+mn-lt"/>
              </a:rPr>
              <a:t> s </a:t>
            </a:r>
            <a:r>
              <a:rPr lang="en-US" sz="2800" dirty="0" err="1">
                <a:latin typeface="Univers"/>
                <a:ea typeface="+mn-lt"/>
                <a:cs typeface="+mn-lt"/>
              </a:rPr>
              <a:t>neobično</a:t>
            </a:r>
            <a:r>
              <a:rPr lang="en-US" sz="2800" dirty="0">
                <a:latin typeface="Univers"/>
                <a:ea typeface="+mn-lt"/>
                <a:cs typeface="+mn-lt"/>
              </a:rPr>
              <a:t> </a:t>
            </a:r>
            <a:r>
              <a:rPr lang="en-US" sz="2800" dirty="0" err="1">
                <a:latin typeface="Univers"/>
                <a:ea typeface="+mn-lt"/>
                <a:cs typeface="+mn-lt"/>
              </a:rPr>
              <a:t>mnogo</a:t>
            </a:r>
            <a:r>
              <a:rPr lang="en-US" sz="2800" dirty="0">
                <a:latin typeface="Univers"/>
                <a:ea typeface="+mn-lt"/>
                <a:cs typeface="+mn-lt"/>
              </a:rPr>
              <a:t> </a:t>
            </a:r>
            <a:r>
              <a:rPr lang="en-US" sz="2800" dirty="0" err="1">
                <a:latin typeface="Univers"/>
                <a:ea typeface="+mn-lt"/>
                <a:cs typeface="+mn-lt"/>
              </a:rPr>
              <a:t>različitih</a:t>
            </a:r>
            <a:r>
              <a:rPr lang="en-US" sz="2800" dirty="0">
                <a:latin typeface="Univers"/>
                <a:ea typeface="+mn-lt"/>
                <a:cs typeface="+mn-lt"/>
              </a:rPr>
              <a:t> </a:t>
            </a:r>
            <a:r>
              <a:rPr lang="en-US" sz="2800" dirty="0" err="1">
                <a:latin typeface="Univers"/>
                <a:ea typeface="+mn-lt"/>
                <a:cs typeface="+mn-lt"/>
              </a:rPr>
              <a:t>nošnji</a:t>
            </a:r>
            <a:endParaRPr lang="en-US" sz="2800" dirty="0">
              <a:latin typeface="Univers"/>
              <a:ea typeface="+mn-lt"/>
              <a:cs typeface="+mn-lt"/>
            </a:endParaRPr>
          </a:p>
          <a:p>
            <a:r>
              <a:rPr lang="en-US" sz="2800" err="1">
                <a:latin typeface="Univers"/>
              </a:rPr>
              <a:t>Narodne</a:t>
            </a:r>
            <a:r>
              <a:rPr lang="en-US" sz="2800">
                <a:latin typeface="Univers"/>
              </a:rPr>
              <a:t> </a:t>
            </a:r>
            <a:r>
              <a:rPr lang="en-US" sz="2800" err="1">
                <a:latin typeface="Univers"/>
              </a:rPr>
              <a:t>nošnje</a:t>
            </a:r>
            <a:r>
              <a:rPr lang="en-US" sz="2800">
                <a:latin typeface="Univers"/>
              </a:rPr>
              <a:t> se </a:t>
            </a:r>
            <a:r>
              <a:rPr lang="en-US" sz="2800" err="1">
                <a:latin typeface="Univers"/>
              </a:rPr>
              <a:t>najčešće</a:t>
            </a:r>
            <a:r>
              <a:rPr lang="en-US" sz="2800">
                <a:latin typeface="Univers"/>
              </a:rPr>
              <a:t> nose </a:t>
            </a:r>
            <a:r>
              <a:rPr lang="en-US" sz="2800" err="1">
                <a:latin typeface="Univers"/>
              </a:rPr>
              <a:t>na</a:t>
            </a:r>
            <a:r>
              <a:rPr lang="en-US" sz="2800">
                <a:latin typeface="Univers"/>
              </a:rPr>
              <a:t> </a:t>
            </a:r>
            <a:r>
              <a:rPr lang="en-US" sz="2800" err="1">
                <a:latin typeface="Univers"/>
              </a:rPr>
              <a:t>festivalima</a:t>
            </a:r>
            <a:r>
              <a:rPr lang="en-US" sz="2800">
                <a:latin typeface="Univers"/>
              </a:rPr>
              <a:t> </a:t>
            </a:r>
            <a:r>
              <a:rPr lang="en-US" sz="2800" err="1">
                <a:latin typeface="Univers"/>
              </a:rPr>
              <a:t>i</a:t>
            </a:r>
            <a:r>
              <a:rPr lang="en-US" sz="2800">
                <a:latin typeface="Univers"/>
              </a:rPr>
              <a:t> </a:t>
            </a:r>
            <a:r>
              <a:rPr lang="en-US" sz="2800" err="1">
                <a:latin typeface="Univers"/>
              </a:rPr>
              <a:t>priredbama</a:t>
            </a:r>
          </a:p>
        </p:txBody>
      </p:sp>
      <p:pic>
        <p:nvPicPr>
          <p:cNvPr id="4" name="Content Placeholder 3" descr="Hrvatske narodne nošnje/ Croatian National Costumes | Knjižara i  antikvarijat Brala | Zagreb">
            <a:extLst>
              <a:ext uri="{FF2B5EF4-FFF2-40B4-BE49-F238E27FC236}">
                <a16:creationId xmlns:a16="http://schemas.microsoft.com/office/drawing/2014/main" id="{AD9F3B25-FE14-AA1B-8A7E-D3C2FA80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627" y="1336390"/>
            <a:ext cx="3422456" cy="4837394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799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2063A-60ED-0A54-357C-E8C1F0AA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Tradicionalna</a:t>
            </a:r>
            <a:r>
              <a:rPr lang="en-US" sz="5400" dirty="0"/>
              <a:t> </a:t>
            </a:r>
            <a:r>
              <a:rPr lang="en-US" sz="5400" dirty="0" err="1"/>
              <a:t>glazba</a:t>
            </a:r>
            <a:endParaRPr lang="en-US" sz="5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ćarac">
            <a:extLst>
              <a:ext uri="{FF2B5EF4-FFF2-40B4-BE49-F238E27FC236}">
                <a16:creationId xmlns:a16="http://schemas.microsoft.com/office/drawing/2014/main" id="{0581C184-5282-4965-A01F-F67BCC825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44" r="-2" b="5095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4" name="Picture 3" descr="Hrvatska glazba – Wikipedija">
            <a:extLst>
              <a:ext uri="{FF2B5EF4-FFF2-40B4-BE49-F238E27FC236}">
                <a16:creationId xmlns:a16="http://schemas.microsoft.com/office/drawing/2014/main" id="{91B186E3-71CC-E5C0-3776-E5EFF4645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788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DFF4-47F8-E0A4-1CFC-2520A02C1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Najpoznatija</a:t>
            </a:r>
            <a:r>
              <a:rPr lang="en-US" sz="2400" dirty="0"/>
              <a:t> </a:t>
            </a:r>
            <a:r>
              <a:rPr lang="en-US" sz="2400" dirty="0" err="1"/>
              <a:t>glazba</a:t>
            </a:r>
            <a:r>
              <a:rPr lang="en-US" sz="2400" dirty="0"/>
              <a:t> je </a:t>
            </a:r>
            <a:r>
              <a:rPr lang="en-US" sz="2400" dirty="0" err="1"/>
              <a:t>bećarac</a:t>
            </a:r>
          </a:p>
          <a:p>
            <a:pPr marL="0" indent="0">
              <a:buNone/>
            </a:pPr>
            <a:r>
              <a:rPr lang="en-US" sz="2400" err="1"/>
              <a:t>Bečarac</a:t>
            </a:r>
            <a:r>
              <a:rPr lang="en-US" sz="2400" dirty="0"/>
              <a:t> je </a:t>
            </a:r>
            <a:r>
              <a:rPr lang="en-US" sz="2400" err="1">
                <a:ea typeface="+mn-lt"/>
                <a:cs typeface="+mn-lt"/>
              </a:rPr>
              <a:t>vokalno</a:t>
            </a:r>
            <a:r>
              <a:rPr lang="en-US" sz="2400" dirty="0">
                <a:ea typeface="+mn-lt"/>
                <a:cs typeface="+mn-lt"/>
              </a:rPr>
              <a:t> – </a:t>
            </a:r>
            <a:r>
              <a:rPr lang="en-US" sz="2400" err="1">
                <a:ea typeface="+mn-lt"/>
                <a:cs typeface="+mn-lt"/>
              </a:rPr>
              <a:t>instrumentalni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napjev</a:t>
            </a:r>
            <a:endParaRPr lang="en-US" sz="2400">
              <a:ea typeface="+mn-lt"/>
              <a:cs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7390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81E76-E104-31A6-D444-693C8D0B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864165"/>
            <a:ext cx="6190412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Glazbeni istrumenti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38FF-AEA3-3D3D-6C24-86ED92417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281977"/>
            <a:ext cx="6190412" cy="3344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dirty="0" err="1"/>
              <a:t>Bisernica</a:t>
            </a:r>
            <a:r>
              <a:rPr lang="en-US" sz="2200" dirty="0"/>
              <a:t>- </a:t>
            </a:r>
            <a:r>
              <a:rPr lang="en-US" sz="2200" dirty="0" err="1"/>
              <a:t>trzači</a:t>
            </a:r>
            <a:r>
              <a:rPr lang="en-US" sz="2200" dirty="0"/>
              <a:t>,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žičani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najmanji</a:t>
            </a:r>
            <a:r>
              <a:rPr lang="en-US" sz="2200" dirty="0">
                <a:ea typeface="+mn-lt"/>
                <a:cs typeface="+mn-lt"/>
              </a:rPr>
              <a:t> instrument </a:t>
            </a:r>
            <a:r>
              <a:rPr lang="en-US" sz="2200" dirty="0" err="1">
                <a:ea typeface="+mn-lt"/>
                <a:cs typeface="+mn-lt"/>
              </a:rPr>
              <a:t>tamburaškog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orkestra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Tambura- </a:t>
            </a:r>
            <a:r>
              <a:rPr lang="en-US" sz="2200" dirty="0" err="1">
                <a:ea typeface="+mn-lt"/>
                <a:cs typeface="+mn-lt"/>
              </a:rPr>
              <a:t>žičano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 smtClean="0">
                <a:ea typeface="+mn-lt"/>
                <a:cs typeface="+mn-lt"/>
              </a:rPr>
              <a:t>glazbalo</a:t>
            </a:r>
            <a:r>
              <a:rPr lang="en-US" sz="2200" dirty="0" smtClean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tradicijske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glazbe</a:t>
            </a: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/>
              <a:t>Bugarija- </a:t>
            </a:r>
            <a:r>
              <a:rPr lang="en-US" sz="2200" dirty="0" err="1"/>
              <a:t>žičano</a:t>
            </a:r>
            <a:r>
              <a:rPr lang="en-US" sz="2200" dirty="0"/>
              <a:t> </a:t>
            </a:r>
            <a:r>
              <a:rPr lang="en-US" sz="2200" dirty="0" err="1"/>
              <a:t>glazbalo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zvuk</a:t>
            </a:r>
            <a:r>
              <a:rPr lang="en-US" sz="2200" dirty="0"/>
              <a:t> je </a:t>
            </a:r>
            <a:r>
              <a:rPr lang="en-US" sz="2200" dirty="0" err="1"/>
              <a:t>ponekad</a:t>
            </a:r>
            <a:r>
              <a:rPr lang="en-US" sz="2200" dirty="0"/>
              <a:t> </a:t>
            </a:r>
            <a:r>
              <a:rPr lang="en-US" sz="2200" dirty="0" err="1"/>
              <a:t>viši</a:t>
            </a:r>
            <a:r>
              <a:rPr lang="en-US" sz="2200" dirty="0"/>
              <a:t> od </a:t>
            </a:r>
            <a:r>
              <a:rPr lang="en-US" sz="2200" dirty="0" err="1"/>
              <a:t>zvuka</a:t>
            </a:r>
            <a:r>
              <a:rPr lang="en-US" sz="2200" dirty="0"/>
              <a:t> </a:t>
            </a:r>
            <a:r>
              <a:rPr lang="en-US" sz="2200" dirty="0" err="1"/>
              <a:t>gitare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Brač</a:t>
            </a:r>
            <a:r>
              <a:rPr lang="en-US" sz="2200" dirty="0"/>
              <a:t>- </a:t>
            </a:r>
            <a:r>
              <a:rPr lang="en-US" sz="2200" dirty="0" err="1"/>
              <a:t>nešto</a:t>
            </a:r>
            <a:r>
              <a:rPr lang="en-US" sz="2200" dirty="0"/>
              <a:t> </a:t>
            </a:r>
            <a:r>
              <a:rPr lang="en-US" sz="2200" dirty="0" err="1"/>
              <a:t>manji</a:t>
            </a:r>
            <a:r>
              <a:rPr lang="en-US" sz="2200" dirty="0"/>
              <a:t> od </a:t>
            </a:r>
            <a:r>
              <a:rPr lang="en-US" sz="2200" dirty="0" err="1"/>
              <a:t>gitare</a:t>
            </a:r>
            <a:r>
              <a:rPr lang="en-US" sz="2200" dirty="0"/>
              <a:t>, </a:t>
            </a:r>
            <a:r>
              <a:rPr lang="en-US" sz="2200" dirty="0" err="1"/>
              <a:t>oblikom</a:t>
            </a:r>
            <a:r>
              <a:rPr lang="en-US" sz="2200" dirty="0"/>
              <a:t> </a:t>
            </a:r>
            <a:r>
              <a:rPr lang="en-US" sz="2200" dirty="0" err="1"/>
              <a:t>vrlo</a:t>
            </a:r>
            <a:r>
              <a:rPr lang="en-US" sz="2200" dirty="0"/>
              <a:t> </a:t>
            </a:r>
            <a:r>
              <a:rPr lang="en-US" sz="2200" dirty="0" err="1"/>
              <a:t>sličan</a:t>
            </a:r>
            <a:r>
              <a:rPr lang="en-US" sz="2200" dirty="0"/>
              <a:t> </a:t>
            </a:r>
            <a:r>
              <a:rPr lang="en-US" sz="2200" dirty="0" err="1"/>
              <a:t>gitari</a:t>
            </a:r>
            <a:r>
              <a:rPr lang="en-US" sz="2200" dirty="0"/>
              <a:t>, </a:t>
            </a:r>
            <a:r>
              <a:rPr lang="en-US" sz="2200" dirty="0" err="1"/>
              <a:t>zvuk</a:t>
            </a:r>
            <a:r>
              <a:rPr lang="en-US" sz="2200" dirty="0"/>
              <a:t> </a:t>
            </a:r>
            <a:r>
              <a:rPr lang="en-US" sz="2200" dirty="0" err="1"/>
              <a:t>sličan</a:t>
            </a:r>
            <a:r>
              <a:rPr lang="en-US" sz="2200" dirty="0"/>
              <a:t> </a:t>
            </a:r>
            <a:r>
              <a:rPr lang="en-US" sz="2200" dirty="0" err="1"/>
              <a:t>ljudskom</a:t>
            </a:r>
            <a:r>
              <a:rPr lang="en-US" sz="2200" dirty="0"/>
              <a:t> </a:t>
            </a:r>
            <a:r>
              <a:rPr lang="en-US" sz="2200" dirty="0" err="1"/>
              <a:t>glasu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Tamburaško</a:t>
            </a:r>
            <a:r>
              <a:rPr lang="en-US" sz="2200" dirty="0"/>
              <a:t> </a:t>
            </a:r>
            <a:r>
              <a:rPr lang="en-US" sz="2200" dirty="0" err="1"/>
              <a:t>čelo</a:t>
            </a:r>
            <a:r>
              <a:rPr lang="en-US" sz="2200" dirty="0"/>
              <a:t>- </a:t>
            </a:r>
            <a:r>
              <a:rPr lang="en-US" sz="2200" dirty="0" err="1"/>
              <a:t>zvuči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brač</a:t>
            </a:r>
            <a:r>
              <a:rPr lang="en-US" sz="2200" dirty="0"/>
              <a:t>, </a:t>
            </a:r>
            <a:r>
              <a:rPr lang="en-US" sz="2200" dirty="0" err="1"/>
              <a:t>nije</a:t>
            </a:r>
            <a:r>
              <a:rPr lang="en-US" sz="2200" dirty="0"/>
              <a:t> </a:t>
            </a:r>
            <a:r>
              <a:rPr lang="en-US" sz="2200" dirty="0" err="1"/>
              <a:t>vrlo</a:t>
            </a:r>
            <a:r>
              <a:rPr lang="en-US" sz="2200" dirty="0"/>
              <a:t> </a:t>
            </a:r>
            <a:r>
              <a:rPr lang="en-US" sz="2200" dirty="0" err="1"/>
              <a:t>poznat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Tamburaški</a:t>
            </a:r>
            <a:r>
              <a:rPr lang="en-US" sz="2200" dirty="0"/>
              <a:t> bas- tambura </a:t>
            </a:r>
            <a:r>
              <a:rPr lang="en-US" sz="2200" dirty="0" err="1"/>
              <a:t>srednje</a:t>
            </a:r>
            <a:r>
              <a:rPr lang="en-US" sz="2200" dirty="0"/>
              <a:t> </a:t>
            </a:r>
            <a:r>
              <a:rPr lang="en-US" sz="2200" dirty="0" err="1"/>
              <a:t>veličine</a:t>
            </a:r>
            <a:endParaRPr lang="en-US" sz="22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Hrvatska tradicijska glazbala – Croatian traditional instruments">
            <a:extLst>
              <a:ext uri="{FF2B5EF4-FFF2-40B4-BE49-F238E27FC236}">
                <a16:creationId xmlns:a16="http://schemas.microsoft.com/office/drawing/2014/main" id="{8FBCCE1C-D153-4049-A954-C9EFBEE7C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107" y="1113947"/>
            <a:ext cx="2524834" cy="2524834"/>
          </a:xfrm>
          <a:prstGeom prst="rect">
            <a:avLst/>
          </a:prstGeom>
        </p:spPr>
      </p:pic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1042" y="17552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9792" y="227721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HRVATSKA TRADICIJSKA GLAZBALA - Izvor">
            <a:extLst>
              <a:ext uri="{FF2B5EF4-FFF2-40B4-BE49-F238E27FC236}">
                <a16:creationId xmlns:a16="http://schemas.microsoft.com/office/drawing/2014/main" id="{852CD873-3D99-15AC-F823-769B4DDF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107" y="4021957"/>
            <a:ext cx="3217333" cy="214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9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4CB5A-C629-1A0A-D121-20FDCF96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29AA-CE71-BD10-00EF-958F0645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0042"/>
            <a:ext cx="4412417" cy="1837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Kolo je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tradicionalni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kolektivni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narodni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ples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izvode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plesači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međusobno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povezani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lanac</a:t>
            </a:r>
            <a:endParaRPr lang="en-US" sz="2400" kern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6816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Kolo (ples) – Wikipedija">
            <a:extLst>
              <a:ext uri="{FF2B5EF4-FFF2-40B4-BE49-F238E27FC236}">
                <a16:creationId xmlns:a16="http://schemas.microsoft.com/office/drawing/2014/main" id="{DD5BA146-33D6-51BA-8172-7FB5CFB39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80" r="-1" b="15170"/>
          <a:stretch/>
        </p:blipFill>
        <p:spPr>
          <a:xfrm>
            <a:off x="5986926" y="1598246"/>
            <a:ext cx="5366861" cy="2234452"/>
          </a:xfrm>
          <a:prstGeom prst="rect">
            <a:avLst/>
          </a:prstGeom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Kolo | Traditional, Serbian &amp; Croatian | Britannica">
            <a:extLst>
              <a:ext uri="{FF2B5EF4-FFF2-40B4-BE49-F238E27FC236}">
                <a16:creationId xmlns:a16="http://schemas.microsoft.com/office/drawing/2014/main" id="{514B23A4-E5B5-EDC0-22DE-8E439F47A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38" r="-1" b="17316"/>
          <a:stretch/>
        </p:blipFill>
        <p:spPr>
          <a:xfrm>
            <a:off x="5986926" y="4126172"/>
            <a:ext cx="5366858" cy="219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57D85-59A9-A83A-0DA9-9BCB7532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/>
              <a:t>Hrana</a:t>
            </a:r>
            <a:r>
              <a:rPr lang="en-US" dirty="0"/>
              <a:t>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0930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63F1D6B-3845-4F68-9803-39000080E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54502" cy="4167582"/>
          </a:xfrm>
          <a:custGeom>
            <a:avLst/>
            <a:gdLst>
              <a:gd name="connsiteX0" fmla="*/ 1209514 w 4154502"/>
              <a:gd name="connsiteY0" fmla="*/ 0 h 4167582"/>
              <a:gd name="connsiteX1" fmla="*/ 2782034 w 4154502"/>
              <a:gd name="connsiteY1" fmla="*/ 0 h 4167582"/>
              <a:gd name="connsiteX2" fmla="*/ 2836049 w 4154502"/>
              <a:gd name="connsiteY2" fmla="*/ 19770 h 4167582"/>
              <a:gd name="connsiteX3" fmla="*/ 4154502 w 4154502"/>
              <a:gd name="connsiteY3" fmla="*/ 2008854 h 4167582"/>
              <a:gd name="connsiteX4" fmla="*/ 1995774 w 4154502"/>
              <a:gd name="connsiteY4" fmla="*/ 4167582 h 4167582"/>
              <a:gd name="connsiteX5" fmla="*/ 6690 w 4154502"/>
              <a:gd name="connsiteY5" fmla="*/ 2849129 h 4167582"/>
              <a:gd name="connsiteX6" fmla="*/ 0 w 4154502"/>
              <a:gd name="connsiteY6" fmla="*/ 2830852 h 4167582"/>
              <a:gd name="connsiteX7" fmla="*/ 0 w 4154502"/>
              <a:gd name="connsiteY7" fmla="*/ 1186857 h 4167582"/>
              <a:gd name="connsiteX8" fmla="*/ 6690 w 4154502"/>
              <a:gd name="connsiteY8" fmla="*/ 1168580 h 4167582"/>
              <a:gd name="connsiteX9" fmla="*/ 1155500 w 4154502"/>
              <a:gd name="connsiteY9" fmla="*/ 19770 h 41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4167582">
                <a:moveTo>
                  <a:pt x="1209514" y="0"/>
                </a:moveTo>
                <a:lnTo>
                  <a:pt x="2782034" y="0"/>
                </a:lnTo>
                <a:lnTo>
                  <a:pt x="2836049" y="19770"/>
                </a:lnTo>
                <a:cubicBezTo>
                  <a:pt x="3610849" y="347482"/>
                  <a:pt x="4154502" y="1114679"/>
                  <a:pt x="4154502" y="2008854"/>
                </a:cubicBezTo>
                <a:cubicBezTo>
                  <a:pt x="4154502" y="3201087"/>
                  <a:pt x="3188007" y="4167582"/>
                  <a:pt x="1995774" y="4167582"/>
                </a:cubicBezTo>
                <a:cubicBezTo>
                  <a:pt x="1101599" y="4167582"/>
                  <a:pt x="334402" y="3623929"/>
                  <a:pt x="6690" y="2849129"/>
                </a:cubicBezTo>
                <a:lnTo>
                  <a:pt x="0" y="2830852"/>
                </a:lnTo>
                <a:lnTo>
                  <a:pt x="0" y="1186857"/>
                </a:lnTo>
                <a:lnTo>
                  <a:pt x="6690" y="1168580"/>
                </a:lnTo>
                <a:cubicBezTo>
                  <a:pt x="225165" y="652046"/>
                  <a:pt x="638966" y="238245"/>
                  <a:pt x="1155500" y="1977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Sarma">
            <a:extLst>
              <a:ext uri="{FF2B5EF4-FFF2-40B4-BE49-F238E27FC236}">
                <a16:creationId xmlns:a16="http://schemas.microsoft.com/office/drawing/2014/main" id="{B54B5BEC-0426-168E-C5AF-67E515FA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8" r="11022" b="1"/>
          <a:stretch/>
        </p:blipFill>
        <p:spPr>
          <a:xfrm>
            <a:off x="-2" y="10"/>
            <a:ext cx="4317456" cy="4167571"/>
          </a:xfrm>
          <a:custGeom>
            <a:avLst/>
            <a:gdLst/>
            <a:ahLst/>
            <a:cxnLst/>
            <a:rect l="l" t="t" r="r" b="b"/>
            <a:pathLst>
              <a:path w="4317456" h="4167581">
                <a:moveTo>
                  <a:pt x="1372466" y="0"/>
                </a:moveTo>
                <a:lnTo>
                  <a:pt x="2944990" y="0"/>
                </a:lnTo>
                <a:lnTo>
                  <a:pt x="2999002" y="19769"/>
                </a:lnTo>
                <a:cubicBezTo>
                  <a:pt x="3773802" y="347482"/>
                  <a:pt x="4317456" y="1114680"/>
                  <a:pt x="4317456" y="2008853"/>
                </a:cubicBezTo>
                <a:cubicBezTo>
                  <a:pt x="4317456" y="3201085"/>
                  <a:pt x="3350960" y="4167581"/>
                  <a:pt x="2158728" y="4167581"/>
                </a:cubicBezTo>
                <a:cubicBezTo>
                  <a:pt x="966497" y="4167581"/>
                  <a:pt x="0" y="3201085"/>
                  <a:pt x="0" y="2008853"/>
                </a:cubicBezTo>
                <a:cubicBezTo>
                  <a:pt x="0" y="1114680"/>
                  <a:pt x="543654" y="347482"/>
                  <a:pt x="1318454" y="19769"/>
                </a:cubicBezTo>
                <a:close/>
              </a:path>
            </a:pathLst>
          </a:custGeom>
        </p:spPr>
      </p:pic>
      <p:sp>
        <p:nvSpPr>
          <p:cNvPr id="1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8953" y="17716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4045" y="3208746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3C634-8ACC-6FCB-EB55-1FA01F2F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5" cy="2913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Sarma- </a:t>
            </a:r>
            <a:r>
              <a:rPr lang="en-US" sz="2400" dirty="0" err="1"/>
              <a:t>meso</a:t>
            </a:r>
            <a:r>
              <a:rPr lang="en-US" sz="2400" dirty="0"/>
              <a:t> </a:t>
            </a:r>
            <a:r>
              <a:rPr lang="en-US" sz="2400" dirty="0" err="1"/>
              <a:t>umotano</a:t>
            </a:r>
            <a:r>
              <a:rPr lang="en-US" sz="2400" dirty="0"/>
              <a:t> u </a:t>
            </a:r>
            <a:r>
              <a:rPr lang="en-US" sz="2400" dirty="0" err="1"/>
              <a:t>kupus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Čevapi</a:t>
            </a:r>
            <a:r>
              <a:rPr lang="en-US" sz="2400" dirty="0"/>
              <a:t>- </a:t>
            </a:r>
            <a:r>
              <a:rPr lang="en-US" sz="2400" dirty="0" err="1"/>
              <a:t>svinjsko</a:t>
            </a:r>
            <a:r>
              <a:rPr lang="en-US" sz="2400" dirty="0"/>
              <a:t> </a:t>
            </a:r>
            <a:r>
              <a:rPr lang="en-US" sz="2400" dirty="0" err="1"/>
              <a:t>meso</a:t>
            </a:r>
            <a:r>
              <a:rPr lang="en-US" sz="2400" dirty="0"/>
              <a:t>, </a:t>
            </a:r>
            <a:r>
              <a:rPr lang="en-US" sz="2400" dirty="0" err="1"/>
              <a:t>često</a:t>
            </a:r>
            <a:r>
              <a:rPr lang="en-US" sz="2400" dirty="0"/>
              <a:t> se </a:t>
            </a:r>
            <a:r>
              <a:rPr lang="en-US" sz="2400" dirty="0" err="1"/>
              <a:t>jede</a:t>
            </a:r>
            <a:r>
              <a:rPr lang="en-US" sz="2400" dirty="0"/>
              <a:t> 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lepinjom</a:t>
            </a:r>
            <a:r>
              <a:rPr lang="en-US" sz="2400" dirty="0"/>
              <a:t> </a:t>
            </a:r>
            <a:r>
              <a:rPr lang="hr-H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ajvarom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hr-HR" sz="2400" dirty="0" smtClean="0"/>
              <a:t>vrhnjem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Štrudla</a:t>
            </a:r>
            <a:r>
              <a:rPr lang="en-US" sz="2400" dirty="0"/>
              <a:t> 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jabukama</a:t>
            </a:r>
            <a:r>
              <a:rPr lang="en-US" sz="2400" dirty="0"/>
              <a:t>- </a:t>
            </a:r>
            <a:r>
              <a:rPr lang="en-US" sz="2400" dirty="0" err="1"/>
              <a:t>lisnato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punjeno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čime</a:t>
            </a:r>
            <a:endParaRPr lang="en-US" sz="2400" dirty="0"/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3825" y="4368981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Štrudla od jabuka s gotovim korama">
            <a:extLst>
              <a:ext uri="{FF2B5EF4-FFF2-40B4-BE49-F238E27FC236}">
                <a16:creationId xmlns:a16="http://schemas.microsoft.com/office/drawing/2014/main" id="{18AC2A26-EFBC-3CBB-1FAA-557576A1E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3" r="26987" b="3"/>
          <a:stretch/>
        </p:blipFill>
        <p:spPr>
          <a:xfrm>
            <a:off x="2767504" y="3942512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8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6A426-7743-89FD-062F-CD7B2942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Običaji</a:t>
            </a:r>
            <a:endParaRPr lang="en-US" sz="5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rašilo – Wikipedija">
            <a:extLst>
              <a:ext uri="{FF2B5EF4-FFF2-40B4-BE49-F238E27FC236}">
                <a16:creationId xmlns:a16="http://schemas.microsoft.com/office/drawing/2014/main" id="{A8E18747-87ED-A6C1-EBBD-8B2330F5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" r="2" b="27761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5" name="Picture 4" descr="Folklor Krapinsko zagorske županije - Tragom Hrvatske Baštine">
            <a:extLst>
              <a:ext uri="{FF2B5EF4-FFF2-40B4-BE49-F238E27FC236}">
                <a16:creationId xmlns:a16="http://schemas.microsoft.com/office/drawing/2014/main" id="{B8F568DE-8335-AB8C-D4DE-D014BC395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41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E3F1-ECFF-D736-8F3C-4C81AE912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Fo</a:t>
            </a:r>
            <a:r>
              <a:rPr lang="hr-HR" sz="2800" dirty="0" smtClean="0"/>
              <a:t>l</a:t>
            </a:r>
            <a:r>
              <a:rPr lang="en-US" sz="2800" dirty="0" err="1" smtClean="0"/>
              <a:t>klor</a:t>
            </a:r>
            <a:r>
              <a:rPr lang="en-US" sz="2800" dirty="0" smtClean="0"/>
              <a:t>- </a:t>
            </a:r>
            <a:r>
              <a:rPr lang="en-US" sz="2800" dirty="0" err="1"/>
              <a:t>narodni</a:t>
            </a:r>
            <a:r>
              <a:rPr lang="en-US" sz="2800" dirty="0"/>
              <a:t> </a:t>
            </a:r>
            <a:r>
              <a:rPr lang="en-US" sz="2800" dirty="0" err="1"/>
              <a:t>ples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Fašnik</a:t>
            </a:r>
            <a:r>
              <a:rPr lang="en-US" sz="2800" dirty="0"/>
              <a:t>- </a:t>
            </a:r>
            <a:r>
              <a:rPr lang="en-US" sz="2800" dirty="0" err="1"/>
              <a:t>tradicija</a:t>
            </a:r>
            <a:r>
              <a:rPr lang="en-US" sz="2800" dirty="0"/>
              <a:t> </a:t>
            </a:r>
            <a:r>
              <a:rPr lang="en-US" sz="2800" dirty="0" err="1"/>
              <a:t>kada</a:t>
            </a:r>
            <a:r>
              <a:rPr lang="en-US" sz="2800" dirty="0"/>
              <a:t> se </a:t>
            </a:r>
            <a:r>
              <a:rPr lang="en-US" sz="2800" dirty="0" err="1"/>
              <a:t>napravi</a:t>
            </a:r>
            <a:r>
              <a:rPr lang="en-US" sz="2800" dirty="0"/>
              <a:t> </a:t>
            </a:r>
            <a:r>
              <a:rPr lang="en-US" sz="2800" dirty="0" err="1"/>
              <a:t>veliko</a:t>
            </a:r>
            <a:r>
              <a:rPr lang="en-US" sz="2800" dirty="0"/>
              <a:t> </a:t>
            </a:r>
            <a:r>
              <a:rPr lang="en-US" sz="2800" dirty="0" err="1"/>
              <a:t>strašilo</a:t>
            </a:r>
            <a:r>
              <a:rPr lang="en-US" sz="2800" dirty="0"/>
              <a:t> </a:t>
            </a:r>
            <a:r>
              <a:rPr lang="hr-H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ona</a:t>
            </a:r>
            <a:r>
              <a:rPr lang="en-US" sz="2800" dirty="0"/>
              <a:t> se </a:t>
            </a:r>
            <a:r>
              <a:rPr lang="en-US" sz="2800" dirty="0" err="1"/>
              <a:t>zapali</a:t>
            </a:r>
            <a:endParaRPr lang="en-US" sz="28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rvatska.eu – zemlja i ljudi">
            <a:extLst>
              <a:ext uri="{FF2B5EF4-FFF2-40B4-BE49-F238E27FC236}">
                <a16:creationId xmlns:a16="http://schemas.microsoft.com/office/drawing/2014/main" id="{98BCA2C0-32C3-D648-515B-3BBA42E91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3" r="-1" b="370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D4499-3A4A-2D87-00D1-CFB4C551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16721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Hvala na pažnji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A025-41EC-73F6-A266-5ADA58E28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Prezentaciju napravila: Larisa Ciprijanović</a:t>
            </a:r>
          </a:p>
        </p:txBody>
      </p:sp>
    </p:spTree>
    <p:extLst>
      <p:ext uri="{BB962C8B-B14F-4D97-AF65-F5344CB8AC3E}">
        <p14:creationId xmlns:p14="http://schemas.microsoft.com/office/powerpoint/2010/main" val="381059866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</Words>
  <Application>Microsoft Office PowerPoint</Application>
  <PresentationFormat>Široki zaslon</PresentationFormat>
  <Paragraphs>32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Gill Sans Nova</vt:lpstr>
      <vt:lpstr>Univers</vt:lpstr>
      <vt:lpstr>GradientVTI</vt:lpstr>
      <vt:lpstr>Očuvanje hrvatske kulturne baštine</vt:lpstr>
      <vt:lpstr>Danas pričamo o</vt:lpstr>
      <vt:lpstr>Narodne nošnje</vt:lpstr>
      <vt:lpstr>Tradicionalna glazba</vt:lpstr>
      <vt:lpstr>Glazbeni istrumenti</vt:lpstr>
      <vt:lpstr>Ples </vt:lpstr>
      <vt:lpstr>Hrana </vt:lpstr>
      <vt:lpstr>Običaji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korisnik</cp:lastModifiedBy>
  <cp:revision>171</cp:revision>
  <dcterms:created xsi:type="dcterms:W3CDTF">2024-04-12T12:38:50Z</dcterms:created>
  <dcterms:modified xsi:type="dcterms:W3CDTF">2024-04-19T06:28:03Z</dcterms:modified>
</cp:coreProperties>
</file>