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54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12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3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8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09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65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94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59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27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EF1D-0FC3-4521-BB00-AC51C5660F98}" type="datetimeFigureOut">
              <a:rPr lang="hr-HR" smtClean="0"/>
              <a:t>18.4.2024.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0D6B-28D3-4647-8A83-168DBAA2B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9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r="-729" b="15077"/>
          <a:stretch/>
        </p:blipFill>
        <p:spPr>
          <a:xfrm>
            <a:off x="0" y="-47625"/>
            <a:ext cx="12280900" cy="69056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08000" y="1803400"/>
            <a:ext cx="5880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Očuvanje Hrvatske </a:t>
            </a:r>
            <a:r>
              <a:rPr lang="hr-HR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kulturne </a:t>
            </a:r>
            <a:r>
              <a:rPr lang="hr-HR" sz="6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baštine</a:t>
            </a:r>
            <a:endParaRPr lang="hr-H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62" y="417512"/>
            <a:ext cx="2497138" cy="37525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0" y="417512"/>
            <a:ext cx="2760931" cy="34477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19769" y="3843755"/>
            <a:ext cx="1971675" cy="299001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804862" y="1663700"/>
            <a:ext cx="4914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 Light Condensed" panose="020B0502040204020203" pitchFamily="34" charset="0"/>
              </a:rPr>
              <a:t>-Hrvatske narodne nošnje se mogu razlikovati po raznim materijalima, uzorcima i ukrasima</a:t>
            </a:r>
          </a:p>
          <a:p>
            <a:endParaRPr lang="hr-HR" sz="2400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-nošnje su svugdje u </a:t>
            </a:r>
            <a:r>
              <a:rPr lang="hr-HR" sz="2400" dirty="0">
                <a:latin typeface="Bahnschrift Light Condensed" panose="020B0502040204020203" pitchFamily="34" charset="0"/>
              </a:rPr>
              <a:t>H</a:t>
            </a:r>
            <a:r>
              <a:rPr lang="hr-HR" sz="2400" dirty="0" smtClean="0">
                <a:latin typeface="Bahnschrift Light Condensed" panose="020B0502040204020203" pitchFamily="34" charset="0"/>
              </a:rPr>
              <a:t>rvatskoj različite</a:t>
            </a:r>
          </a:p>
          <a:p>
            <a:endParaRPr lang="hr-HR" sz="2400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-po nošnji možemo prepoznati iz kojeg kraja osoba dolazi</a:t>
            </a:r>
          </a:p>
          <a:p>
            <a:endParaRPr lang="hr-HR" sz="2400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-od 19. stoljeća uglavnom ih je nosilo seosko stanovništvo</a:t>
            </a:r>
            <a:endParaRPr lang="hr-HR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06462" y="584200"/>
            <a:ext cx="422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Bahnschrift SemiBold" panose="020B0502040204020203" pitchFamily="34" charset="0"/>
              </a:rPr>
              <a:t>NARODNE NOŠNJE</a:t>
            </a:r>
            <a:endParaRPr lang="hr-HR" sz="32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457" y="2819400"/>
            <a:ext cx="3804221" cy="36013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0" y="260350"/>
            <a:ext cx="3305017" cy="34607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87400" y="571500"/>
            <a:ext cx="520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 SemiBold" panose="020B0502040204020203" pitchFamily="34" charset="0"/>
              </a:rPr>
              <a:t>GLAZBENI INSTRUMENTI</a:t>
            </a:r>
            <a:endParaRPr lang="hr-HR" sz="3200" dirty="0">
              <a:latin typeface="Bahnschrift SemiBold" panose="020B0502040204020203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254017" y="6095484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Piva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46426" y="1274276"/>
            <a:ext cx="52368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 Light Condensed" panose="020B0502040204020203" pitchFamily="34" charset="0"/>
              </a:rPr>
              <a:t>-piva se sastoji </a:t>
            </a:r>
            <a:r>
              <a:rPr lang="hr-HR" sz="2400" dirty="0">
                <a:latin typeface="Bahnschrift Light Condensed" panose="020B0502040204020203" pitchFamily="34" charset="0"/>
              </a:rPr>
              <a:t>se od mješine, puhaljke, bačvice i dvije odvojene svirale s dva piska od </a:t>
            </a:r>
            <a:r>
              <a:rPr lang="hr-HR" sz="2400" dirty="0" smtClean="0">
                <a:latin typeface="Bahnschrift Light Condensed" panose="020B0502040204020203" pitchFamily="34" charset="0"/>
              </a:rPr>
              <a:t>trstike</a:t>
            </a:r>
          </a:p>
          <a:p>
            <a:endParaRPr lang="hr-HR" sz="2400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-piva </a:t>
            </a:r>
            <a:r>
              <a:rPr lang="hr-HR" sz="2400" dirty="0">
                <a:latin typeface="Bahnschrift Light Condensed" panose="020B0502040204020203" pitchFamily="34" charset="0"/>
              </a:rPr>
              <a:t>se svira u malom području </a:t>
            </a:r>
            <a:r>
              <a:rPr lang="hr-HR" sz="2400" dirty="0" smtClean="0">
                <a:latin typeface="Bahnschrift Light Condensed" panose="020B0502040204020203" pitchFamily="34" charset="0"/>
              </a:rPr>
              <a:t>Istre</a:t>
            </a:r>
          </a:p>
          <a:p>
            <a:endParaRPr lang="hr-HR" sz="2400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-slično glazbalo se svira i u sjevernoj Italiji ali je u Italiji sviralo duže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-nekada </a:t>
            </a:r>
            <a:r>
              <a:rPr lang="hr-HR" sz="2400" dirty="0">
                <a:latin typeface="Bahnschrift Light Condensed" panose="020B0502040204020203" pitchFamily="34" charset="0"/>
              </a:rPr>
              <a:t>je </a:t>
            </a:r>
            <a:r>
              <a:rPr lang="hr-HR" sz="2400" dirty="0" err="1">
                <a:latin typeface="Bahnschrift Light Condensed" panose="020B0502040204020203" pitchFamily="34" charset="0"/>
              </a:rPr>
              <a:t>ljerica</a:t>
            </a:r>
            <a:r>
              <a:rPr lang="hr-HR" sz="2400" dirty="0">
                <a:latin typeface="Bahnschrift Light Condensed" panose="020B0502040204020203" pitchFamily="34" charset="0"/>
              </a:rPr>
              <a:t> u raznim varijantama i oblicima bila raširena duž skoro cijele Jadranske obale sve do Istre, a danas se svira još samo u Konavlima, Dubrovniku i okolici, istočnoj Hercegovini, Pelješcu te otocima Lastovo i Mljet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8559228" y="37211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Ljerica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0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353" y="636268"/>
            <a:ext cx="3072636" cy="20447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80" y="491905"/>
            <a:ext cx="3306587" cy="21256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508" y="3438744"/>
            <a:ext cx="3805727" cy="215106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764320" y="2761753"/>
            <a:ext cx="257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Ličko kolo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896032" y="2577087"/>
            <a:ext cx="228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Slavonsko kolo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113508" y="5672118"/>
            <a:ext cx="172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Linđo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44500" y="576262"/>
            <a:ext cx="420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 SemiBold" panose="020B0502040204020203" pitchFamily="34" charset="0"/>
              </a:rPr>
              <a:t>NARODNI PLESOVI</a:t>
            </a:r>
            <a:endParaRPr lang="hr-HR" sz="3200" dirty="0">
              <a:latin typeface="Bahnschrift SemiBold" panose="020B0502040204020203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35464" y="1554737"/>
            <a:ext cx="4918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 Light Condensed" panose="020B0502040204020203" pitchFamily="34" charset="0"/>
              </a:rPr>
              <a:t>-kolo je narodni </a:t>
            </a:r>
            <a:r>
              <a:rPr lang="hr-HR" sz="2400" dirty="0" err="1" smtClean="0">
                <a:latin typeface="Bahnschrift Light Condensed" panose="020B0502040204020203" pitchFamily="34" charset="0"/>
              </a:rPr>
              <a:t>skuoni</a:t>
            </a:r>
            <a:r>
              <a:rPr lang="hr-HR" sz="2400" dirty="0" smtClean="0">
                <a:latin typeface="Bahnschrift Light Condensed" panose="020B0502040204020203" pitchFamily="34" charset="0"/>
              </a:rPr>
              <a:t> </a:t>
            </a:r>
            <a:r>
              <a:rPr lang="hr-HR" sz="2400" dirty="0" err="1" smtClean="0">
                <a:latin typeface="Bahnschrift Light Condensed" panose="020B0502040204020203" pitchFamily="34" charset="0"/>
              </a:rPr>
              <a:t>ples,poslije</a:t>
            </a:r>
            <a:r>
              <a:rPr lang="hr-HR" sz="2400" dirty="0" smtClean="0">
                <a:latin typeface="Bahnschrift Light Condensed" panose="020B0502040204020203" pitchFamily="34" charset="0"/>
              </a:rPr>
              <a:t> društveni i </a:t>
            </a:r>
            <a:r>
              <a:rPr lang="hr-HR" sz="2400" dirty="0" err="1" smtClean="0">
                <a:latin typeface="Bahnschrift Light Condensed" panose="020B0502040204020203" pitchFamily="34" charset="0"/>
              </a:rPr>
              <a:t>umijetnički</a:t>
            </a:r>
            <a:r>
              <a:rPr lang="hr-HR" sz="2400" dirty="0" smtClean="0">
                <a:latin typeface="Bahnschrift Light Condensed" panose="020B0502040204020203" pitchFamily="34" charset="0"/>
              </a:rPr>
              <a:t> ples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-postoje </a:t>
            </a:r>
            <a:r>
              <a:rPr lang="hr-HR" sz="2400" dirty="0">
                <a:latin typeface="Bahnschrift Light Condensed" panose="020B0502040204020203" pitchFamily="34" charset="0"/>
              </a:rPr>
              <a:t>mnogobrojne vrste i podvrste kola, koje se razlikuju po broju, sastavu (muško, žensko, mješovito) i poretku </a:t>
            </a:r>
            <a:r>
              <a:rPr lang="hr-HR" sz="2400" dirty="0" smtClean="0">
                <a:latin typeface="Bahnschrift Light Condensed" panose="020B0502040204020203" pitchFamily="34" charset="0"/>
              </a:rPr>
              <a:t>plesača</a:t>
            </a:r>
          </a:p>
          <a:p>
            <a:endParaRPr lang="hr-HR" sz="2400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 LINĐO-hrvatski narodni ples, poskočica, raširen na području nekadašnje Dubrovačke Republike (od Konavala do Pelješca i na otocima Lopudu, Koločepu, </a:t>
            </a:r>
            <a:r>
              <a:rPr lang="hr-HR" sz="2400" dirty="0" err="1" smtClean="0">
                <a:latin typeface="Bahnschrift Light Condensed" panose="020B0502040204020203" pitchFamily="34" charset="0"/>
              </a:rPr>
              <a:t>Šipanu</a:t>
            </a:r>
            <a:r>
              <a:rPr lang="hr-HR" sz="2400" dirty="0" smtClean="0">
                <a:latin typeface="Bahnschrift Light Condensed" panose="020B0502040204020203" pitchFamily="34" charset="0"/>
              </a:rPr>
              <a:t> i Mljetu)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711200"/>
            <a:ext cx="4826000" cy="4826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19100" y="49530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 SemiBold" panose="020B0502040204020203" pitchFamily="34" charset="0"/>
              </a:rPr>
              <a:t>TRADICIONALANA HRANA</a:t>
            </a:r>
            <a:endParaRPr lang="hr-HR" sz="3200" dirty="0">
              <a:latin typeface="Bahnschrift SemiBold" panose="020B0502040204020203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84200" y="1409700"/>
            <a:ext cx="5727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 Light Condensed" panose="020B0502040204020203" pitchFamily="34" charset="0"/>
              </a:rPr>
              <a:t>-neka od poznatijih hrvatskih tradicionalnih jela su: </a:t>
            </a:r>
            <a:r>
              <a:rPr lang="hr-HR" sz="2400" dirty="0" err="1" smtClean="0">
                <a:latin typeface="Bahnschrift Light Condensed" panose="020B0502040204020203" pitchFamily="34" charset="0"/>
              </a:rPr>
              <a:t>čobanac</a:t>
            </a:r>
            <a:r>
              <a:rPr lang="hr-HR" sz="2400" dirty="0" smtClean="0">
                <a:latin typeface="Bahnschrift Light Condensed" panose="020B0502040204020203" pitchFamily="34" charset="0"/>
              </a:rPr>
              <a:t>, slavonski kulen, sataraš, purica s mlincima, dalmatinska pašticada…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-najpoznatije slastice su: štrukli, samoborska </a:t>
            </a:r>
            <a:r>
              <a:rPr lang="hr-HR" sz="2400" dirty="0" err="1" smtClean="0">
                <a:latin typeface="Bahnschrift Light Condensed" panose="020B0502040204020203" pitchFamily="34" charset="0"/>
              </a:rPr>
              <a:t>kremšnjita</a:t>
            </a:r>
            <a:r>
              <a:rPr lang="hr-HR" sz="2400" dirty="0" smtClean="0">
                <a:latin typeface="Bahnschrift Light Condensed" panose="020B0502040204020203" pitchFamily="34" charset="0"/>
              </a:rPr>
              <a:t>, imotska torta…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-najpoznatije jelo u Hrvatskoj je sarma</a:t>
            </a:r>
          </a:p>
          <a:p>
            <a:endParaRPr lang="hr-HR" sz="2400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-sarma </a:t>
            </a:r>
            <a:r>
              <a:rPr lang="hr-HR" sz="2400" dirty="0">
                <a:latin typeface="Bahnschrift Light Condensed" panose="020B0502040204020203" pitchFamily="34" charset="0"/>
              </a:rPr>
              <a:t>je jelo od miješanog mljevenog ili sjeckanog mesa i najčešće riže umotanih u list ukiseljena kupusa, svježeg kupusa ili lišća vinove </a:t>
            </a:r>
            <a:r>
              <a:rPr lang="hr-HR" sz="2400" dirty="0" smtClean="0">
                <a:latin typeface="Bahnschrift Light Condensed" panose="020B0502040204020203" pitchFamily="34" charset="0"/>
              </a:rPr>
              <a:t>loze</a:t>
            </a:r>
            <a:endParaRPr lang="hr-HR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47700" y="584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 SemiBold" panose="020B0502040204020203" pitchFamily="34" charset="0"/>
              </a:rPr>
              <a:t>OBIČAJI</a:t>
            </a:r>
            <a:endParaRPr lang="hr-HR" sz="3200" dirty="0">
              <a:latin typeface="Bahnschrift SemiBold" panose="020B05020402040202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47700" y="1168975"/>
            <a:ext cx="566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Bahnschrift Light Condensed" panose="020B0502040204020203" pitchFamily="34" charset="0"/>
              </a:rPr>
              <a:t>Božićni </a:t>
            </a:r>
            <a:r>
              <a:rPr lang="hr-HR" sz="2400" b="1" dirty="0" err="1" smtClean="0">
                <a:latin typeface="Bahnschrift Light Condensed" panose="020B0502040204020203" pitchFamily="34" charset="0"/>
              </a:rPr>
              <a:t>kinč</a:t>
            </a:r>
            <a:endParaRPr lang="hr-HR" sz="2400" b="1" dirty="0" smtClean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</a:t>
            </a:r>
            <a:r>
              <a:rPr lang="hr-HR" sz="2400" dirty="0">
                <a:latin typeface="Bahnschrift Light Condensed" panose="020B0502040204020203" pitchFamily="34" charset="0"/>
              </a:rPr>
              <a:t>u</a:t>
            </a:r>
            <a:r>
              <a:rPr lang="hr-HR" sz="2400" dirty="0" smtClean="0">
                <a:latin typeface="Bahnschrift Light Condensed" panose="020B0502040204020203" pitchFamily="34" charset="0"/>
              </a:rPr>
              <a:t> </a:t>
            </a:r>
            <a:r>
              <a:rPr lang="hr-HR" sz="2400" dirty="0">
                <a:latin typeface="Bahnschrift Light Condensed" panose="020B0502040204020203" pitchFamily="34" charset="0"/>
              </a:rPr>
              <a:t>Samoboru i okolici dom se za blagdane uljepšavao ukrasom zvanim </a:t>
            </a:r>
            <a:r>
              <a:rPr lang="hr-HR" sz="2400" dirty="0" err="1">
                <a:latin typeface="Bahnschrift Light Condensed" panose="020B0502040204020203" pitchFamily="34" charset="0"/>
              </a:rPr>
              <a:t>kinč</a:t>
            </a:r>
            <a:r>
              <a:rPr lang="hr-HR" sz="2400" dirty="0">
                <a:latin typeface="Bahnschrift Light Condensed" panose="020B0502040204020203" pitchFamily="34" charset="0"/>
              </a:rPr>
              <a:t>, koji su izrađivali sami </a:t>
            </a:r>
            <a:r>
              <a:rPr lang="hr-HR" sz="2400" dirty="0" smtClean="0">
                <a:latin typeface="Bahnschrift Light Condensed" panose="020B0502040204020203" pitchFamily="34" charset="0"/>
              </a:rPr>
              <a:t>ukućan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  <a:p>
            <a:r>
              <a:rPr lang="hr-HR" sz="2400" b="1" dirty="0">
                <a:latin typeface="Bahnschrift Light Condensed" panose="020B0502040204020203" pitchFamily="34" charset="0"/>
              </a:rPr>
              <a:t>Kolač </a:t>
            </a:r>
            <a:r>
              <a:rPr lang="hr-HR" sz="2400" b="1" dirty="0" smtClean="0">
                <a:latin typeface="Bahnschrift Light Condensed" panose="020B0502040204020203" pitchFamily="34" charset="0"/>
              </a:rPr>
              <a:t>božićnjak</a:t>
            </a: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</a:t>
            </a:r>
            <a:r>
              <a:rPr lang="pl-PL" sz="2400" dirty="0" smtClean="0">
                <a:latin typeface="Bahnschrift Light Condensed" panose="020B0502040204020203" pitchFamily="34" charset="0"/>
              </a:rPr>
              <a:t>mali </a:t>
            </a:r>
            <a:r>
              <a:rPr lang="pl-PL" sz="2400" dirty="0">
                <a:latin typeface="Bahnschrift Light Condensed" panose="020B0502040204020203" pitchFamily="34" charset="0"/>
              </a:rPr>
              <a:t>okrugli kruh božićnjak stajao je na stolu od Božića do Sveta tri </a:t>
            </a:r>
            <a:r>
              <a:rPr lang="pl-PL" sz="2400" dirty="0" smtClean="0">
                <a:latin typeface="Bahnschrift Light Condensed" panose="020B0502040204020203" pitchFamily="34" charset="0"/>
              </a:rPr>
              <a:t>kralja</a:t>
            </a:r>
          </a:p>
          <a:p>
            <a:endParaRPr lang="pl-PL" sz="2400" dirty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-do </a:t>
            </a:r>
            <a:r>
              <a:rPr lang="hr-HR" sz="2400" dirty="0">
                <a:latin typeface="Bahnschrift Light Condensed" panose="020B0502040204020203" pitchFamily="34" charset="0"/>
              </a:rPr>
              <a:t>danas se sačuvao običaj sijanja u posude božićne pšenice, kao simbola obnove života i plodnosti. Na blagdan Sv. Barbare ili Sv. Lucije sije se pšenica, simbol života u </a:t>
            </a:r>
            <a:r>
              <a:rPr lang="hr-HR" sz="2400" dirty="0" smtClean="0">
                <a:latin typeface="Bahnschrift Light Condensed" panose="020B0502040204020203" pitchFamily="34" charset="0"/>
              </a:rPr>
              <a:t>katolika</a:t>
            </a:r>
            <a:endParaRPr lang="hr-HR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368300"/>
            <a:ext cx="3763766" cy="21147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100" y="2673559"/>
            <a:ext cx="2679700" cy="26876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3359934"/>
            <a:ext cx="1638300" cy="27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35000" y="596900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 SemiBold" panose="020B0502040204020203" pitchFamily="34" charset="0"/>
              </a:rPr>
              <a:t>NARODNA GLAZBA</a:t>
            </a:r>
            <a:endParaRPr lang="hr-HR" sz="3200" dirty="0">
              <a:latin typeface="Bahnschrift SemiBold" panose="020B05020402040202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749300" y="1676400"/>
            <a:ext cx="499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 Light Condensed" panose="020B0502040204020203" pitchFamily="34" charset="0"/>
              </a:rPr>
              <a:t>-slavonska tamburaška glazba nije toliko zastupljena danas, ali je ju se često može čuti na svadbama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-zadaća tamburaša je zabaviti ljude i podići atmosferu događaja </a:t>
            </a:r>
          </a:p>
          <a:p>
            <a:endParaRPr lang="hr-HR" sz="2400" dirty="0">
              <a:latin typeface="Bahnschrift Light Condensed" panose="020B0502040204020203" pitchFamily="34" charset="0"/>
            </a:endParaRPr>
          </a:p>
          <a:p>
            <a:r>
              <a:rPr lang="hr-HR" sz="2400" dirty="0" smtClean="0">
                <a:latin typeface="Bahnschrift Light Condensed" panose="020B0502040204020203" pitchFamily="34" charset="0"/>
              </a:rPr>
              <a:t>-jedne od najpoznatijih pjesama međimurskog kraja je ‘Naranča’ i skoro svi u hrvatskoj je znaju jer se također uči u školama</a:t>
            </a:r>
            <a:endParaRPr lang="hr-HR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162" y="596900"/>
            <a:ext cx="3714631" cy="25495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3598862"/>
            <a:ext cx="3752529" cy="24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r="-729" b="15077"/>
          <a:stretch/>
        </p:blipFill>
        <p:spPr>
          <a:xfrm>
            <a:off x="0" y="-33337"/>
            <a:ext cx="12280900" cy="69056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08000" y="1803400"/>
            <a:ext cx="642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HVALA NA PAŽNJI! </a:t>
            </a:r>
            <a:endParaRPr lang="hr-HR" sz="66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411</Words>
  <Application>Microsoft Office PowerPoint</Application>
  <PresentationFormat>Široki zaslon</PresentationFormat>
  <Paragraphs>51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Bahnschrift Light Condensed</vt:lpstr>
      <vt:lpstr>Bahnschrift SemiBold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Ucenik</dc:creator>
  <cp:lastModifiedBy>Ucenik</cp:lastModifiedBy>
  <cp:revision>9</cp:revision>
  <dcterms:created xsi:type="dcterms:W3CDTF">2024-04-18T09:52:00Z</dcterms:created>
  <dcterms:modified xsi:type="dcterms:W3CDTF">2024-04-18T11:04:01Z</dcterms:modified>
</cp:coreProperties>
</file>