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0" r:id="rId1"/>
  </p:sldMasterIdLst>
  <p:sldIdLst>
    <p:sldId id="256" r:id="rId2"/>
    <p:sldId id="259" r:id="rId3"/>
    <p:sldId id="260" r:id="rId4"/>
    <p:sldId id="262" r:id="rId5"/>
    <p:sldId id="261" r:id="rId6"/>
    <p:sldId id="264" r:id="rId7"/>
    <p:sldId id="265" r:id="rId8"/>
    <p:sldId id="285" r:id="rId9"/>
    <p:sldId id="268" r:id="rId10"/>
    <p:sldId id="277" r:id="rId11"/>
    <p:sldId id="278" r:id="rId12"/>
    <p:sldId id="279" r:id="rId13"/>
    <p:sldId id="281" r:id="rId14"/>
    <p:sldId id="282" r:id="rId15"/>
    <p:sldId id="283" r:id="rId16"/>
    <p:sldId id="270" r:id="rId17"/>
    <p:sldId id="287" r:id="rId18"/>
    <p:sldId id="290" r:id="rId19"/>
    <p:sldId id="291" r:id="rId20"/>
    <p:sldId id="28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716EC-97EF-4BEF-A6DE-9E2C064F2F83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3DF8FA8-FD98-4924-B79B-632ACAC5E7B5}">
      <dgm:prSet phldrT="[Teks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PREDŠKOLSKI ODGOJ I OBRAZOVANJE</a:t>
          </a:r>
        </a:p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6 mjeseci-6 godina</a:t>
          </a:r>
        </a:p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80-150 eura mjesečno</a:t>
          </a:r>
        </a:p>
      </dgm:t>
    </dgm:pt>
    <dgm:pt modelId="{B2FB5C26-6EF1-451C-9B59-3F2329B719AF}" type="parTrans" cxnId="{CCA770F6-79F9-429D-A8C3-3F5F821B9C25}">
      <dgm:prSet/>
      <dgm:spPr/>
      <dgm:t>
        <a:bodyPr/>
        <a:lstStyle/>
        <a:p>
          <a:endParaRPr lang="hr-HR"/>
        </a:p>
      </dgm:t>
    </dgm:pt>
    <dgm:pt modelId="{9C57500C-EFB5-46E9-A5DF-D7505652E22C}" type="sibTrans" cxnId="{CCA770F6-79F9-429D-A8C3-3F5F821B9C25}">
      <dgm:prSet/>
      <dgm:spPr/>
      <dgm:t>
        <a:bodyPr/>
        <a:lstStyle/>
        <a:p>
          <a:endParaRPr lang="hr-HR"/>
        </a:p>
      </dgm:t>
    </dgm:pt>
    <dgm:pt modelId="{A9E4EDAA-31BE-4E74-8030-935A57F5B19D}">
      <dgm:prSet phldrT="[Tekst]" phldr="1"/>
      <dgm:spPr/>
      <dgm:t>
        <a:bodyPr/>
        <a:lstStyle/>
        <a:p>
          <a:endParaRPr lang="hr-HR"/>
        </a:p>
      </dgm:t>
    </dgm:pt>
    <dgm:pt modelId="{4E9303CF-97AA-4FF1-BC00-7DEF89BC8D31}" type="parTrans" cxnId="{6E496BF6-D037-4D67-AE3F-38533141F79C}">
      <dgm:prSet/>
      <dgm:spPr/>
      <dgm:t>
        <a:bodyPr/>
        <a:lstStyle/>
        <a:p>
          <a:endParaRPr lang="hr-HR"/>
        </a:p>
      </dgm:t>
    </dgm:pt>
    <dgm:pt modelId="{6BEA7B51-00CF-4C86-9AB0-7AB269926249}" type="sibTrans" cxnId="{6E496BF6-D037-4D67-AE3F-38533141F79C}">
      <dgm:prSet/>
      <dgm:spPr/>
      <dgm:t>
        <a:bodyPr/>
        <a:lstStyle/>
        <a:p>
          <a:endParaRPr lang="hr-HR"/>
        </a:p>
      </dgm:t>
    </dgm:pt>
    <dgm:pt modelId="{0F2C8B9B-DB3C-450E-B7B2-A69FFD9E01E2}">
      <dgm:prSet phldrT="[Tekst]" phldr="1"/>
      <dgm:spPr/>
      <dgm:t>
        <a:bodyPr/>
        <a:lstStyle/>
        <a:p>
          <a:endParaRPr lang="hr-HR"/>
        </a:p>
      </dgm:t>
    </dgm:pt>
    <dgm:pt modelId="{BB361791-7F37-43E6-AF94-4A637609DD54}" type="parTrans" cxnId="{5895A271-2D8E-4B7B-9C68-DD284022D42C}">
      <dgm:prSet/>
      <dgm:spPr/>
      <dgm:t>
        <a:bodyPr/>
        <a:lstStyle/>
        <a:p>
          <a:endParaRPr lang="hr-HR"/>
        </a:p>
      </dgm:t>
    </dgm:pt>
    <dgm:pt modelId="{507A3A44-26BA-419D-90D2-7CBFD47F8EAF}" type="sibTrans" cxnId="{5895A271-2D8E-4B7B-9C68-DD284022D42C}">
      <dgm:prSet/>
      <dgm:spPr/>
      <dgm:t>
        <a:bodyPr/>
        <a:lstStyle/>
        <a:p>
          <a:endParaRPr lang="hr-HR"/>
        </a:p>
      </dgm:t>
    </dgm:pt>
    <dgm:pt modelId="{D3517578-8E60-4C63-AE6F-1DE93D805420}">
      <dgm:prSet phldrT="[Tekst]" phldr="1"/>
      <dgm:spPr/>
      <dgm:t>
        <a:bodyPr/>
        <a:lstStyle/>
        <a:p>
          <a:endParaRPr lang="hr-HR"/>
        </a:p>
      </dgm:t>
    </dgm:pt>
    <dgm:pt modelId="{D74868CA-83BB-44FF-9A1F-3AAC02FBB76D}" type="parTrans" cxnId="{D7C9350B-5AE2-429C-8E47-46FF80A590A0}">
      <dgm:prSet/>
      <dgm:spPr/>
      <dgm:t>
        <a:bodyPr/>
        <a:lstStyle/>
        <a:p>
          <a:endParaRPr lang="hr-HR"/>
        </a:p>
      </dgm:t>
    </dgm:pt>
    <dgm:pt modelId="{08C70CFB-354F-41D6-BAE6-E0D7D9269AA4}" type="sibTrans" cxnId="{D7C9350B-5AE2-429C-8E47-46FF80A590A0}">
      <dgm:prSet/>
      <dgm:spPr/>
      <dgm:t>
        <a:bodyPr/>
        <a:lstStyle/>
        <a:p>
          <a:endParaRPr lang="hr-HR"/>
        </a:p>
      </dgm:t>
    </dgm:pt>
    <dgm:pt modelId="{82E49E44-2D2C-47DE-9733-4A8FFF348616}">
      <dgm:prSet/>
      <dgm:spPr/>
      <dgm:t>
        <a:bodyPr/>
        <a:lstStyle/>
        <a:p>
          <a:endParaRPr lang="hr-HR"/>
        </a:p>
      </dgm:t>
    </dgm:pt>
    <dgm:pt modelId="{4320A701-2170-44DC-88A3-D90841EAAB31}" type="parTrans" cxnId="{B4105181-44A9-4BE1-B5A2-6E81AD622793}">
      <dgm:prSet/>
      <dgm:spPr/>
      <dgm:t>
        <a:bodyPr/>
        <a:lstStyle/>
        <a:p>
          <a:endParaRPr lang="hr-HR"/>
        </a:p>
      </dgm:t>
    </dgm:pt>
    <dgm:pt modelId="{15F5C1F6-F127-4052-87AE-424E76AF3BBE}" type="sibTrans" cxnId="{B4105181-44A9-4BE1-B5A2-6E81AD622793}">
      <dgm:prSet/>
      <dgm:spPr/>
      <dgm:t>
        <a:bodyPr/>
        <a:lstStyle/>
        <a:p>
          <a:endParaRPr lang="hr-HR"/>
        </a:p>
      </dgm:t>
    </dgm:pt>
    <dgm:pt modelId="{57CCFED3-7BD2-427D-B637-4BE6DD0F1DA4}">
      <dgm:prSet custT="1"/>
      <dgm:spPr>
        <a:solidFill>
          <a:srgbClr val="00B050"/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SREDNJA ŠKOLA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razreda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15-18 godina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BESPLATNO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BB6635-0DBC-4494-84ED-AC2F1AA4BD68}" type="parTrans" cxnId="{64522B70-F178-479D-81EA-069C4D4822CC}">
      <dgm:prSet/>
      <dgm:spPr/>
      <dgm:t>
        <a:bodyPr/>
        <a:lstStyle/>
        <a:p>
          <a:endParaRPr lang="hr-HR"/>
        </a:p>
      </dgm:t>
    </dgm:pt>
    <dgm:pt modelId="{C8919FB1-813D-4201-841A-4B1056CFDE9B}" type="sibTrans" cxnId="{64522B70-F178-479D-81EA-069C4D4822CC}">
      <dgm:prSet/>
      <dgm:spPr/>
      <dgm:t>
        <a:bodyPr/>
        <a:lstStyle/>
        <a:p>
          <a:endParaRPr lang="hr-HR"/>
        </a:p>
      </dgm:t>
    </dgm:pt>
    <dgm:pt modelId="{41364CD4-80F3-4A57-B537-E3EC23D164AC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FAKULTET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18-24 godina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BESPLATNO ILI UZ PLAĆANJE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9D53D-10FE-4224-BCCA-44CA7163179B}" type="parTrans" cxnId="{FBEC0641-7F8D-42D9-8FFB-63260709AD13}">
      <dgm:prSet/>
      <dgm:spPr/>
      <dgm:t>
        <a:bodyPr/>
        <a:lstStyle/>
        <a:p>
          <a:endParaRPr lang="hr-HR"/>
        </a:p>
      </dgm:t>
    </dgm:pt>
    <dgm:pt modelId="{3364FBD0-8237-4F53-8699-D29840A21903}" type="sibTrans" cxnId="{FBEC0641-7F8D-42D9-8FFB-63260709AD13}">
      <dgm:prSet/>
      <dgm:spPr/>
      <dgm:t>
        <a:bodyPr/>
        <a:lstStyle/>
        <a:p>
          <a:endParaRPr lang="hr-HR"/>
        </a:p>
      </dgm:t>
    </dgm:pt>
    <dgm:pt modelId="{45EB1CFE-4AA2-49A0-821C-DFD2511B7A84}">
      <dgm:prSet/>
      <dgm:spPr/>
      <dgm:t>
        <a:bodyPr/>
        <a:lstStyle/>
        <a:p>
          <a:endParaRPr lang="hr-HR"/>
        </a:p>
      </dgm:t>
    </dgm:pt>
    <dgm:pt modelId="{9481CD80-2574-40EA-930E-DE21EFDB0094}" type="parTrans" cxnId="{1B9077A2-5546-46B8-AEC8-98E9F6FB3C8B}">
      <dgm:prSet/>
      <dgm:spPr/>
      <dgm:t>
        <a:bodyPr/>
        <a:lstStyle/>
        <a:p>
          <a:endParaRPr lang="hr-HR"/>
        </a:p>
      </dgm:t>
    </dgm:pt>
    <dgm:pt modelId="{45530A90-54A1-490E-BE78-0A4BEFE9A8E2}" type="sibTrans" cxnId="{1B9077A2-5546-46B8-AEC8-98E9F6FB3C8B}">
      <dgm:prSet/>
      <dgm:spPr/>
      <dgm:t>
        <a:bodyPr/>
        <a:lstStyle/>
        <a:p>
          <a:endParaRPr lang="hr-HR"/>
        </a:p>
      </dgm:t>
    </dgm:pt>
    <dgm:pt modelId="{A79BE9FA-3F61-420F-88F3-6DA6F8446B9E}">
      <dgm:prSet/>
      <dgm:spPr/>
      <dgm:t>
        <a:bodyPr/>
        <a:lstStyle/>
        <a:p>
          <a:endParaRPr lang="hr-HR"/>
        </a:p>
      </dgm:t>
    </dgm:pt>
    <dgm:pt modelId="{A56DBD12-3E78-4A03-9E19-AC9CC49F83FF}" type="parTrans" cxnId="{7D83DAA8-DC64-4CD9-97A8-7C07DB3F653D}">
      <dgm:prSet/>
      <dgm:spPr/>
      <dgm:t>
        <a:bodyPr/>
        <a:lstStyle/>
        <a:p>
          <a:endParaRPr lang="hr-HR"/>
        </a:p>
      </dgm:t>
    </dgm:pt>
    <dgm:pt modelId="{7D5EEDE7-27A2-4558-9BD4-1576C1CF5BD1}" type="sibTrans" cxnId="{7D83DAA8-DC64-4CD9-97A8-7C07DB3F653D}">
      <dgm:prSet/>
      <dgm:spPr/>
      <dgm:t>
        <a:bodyPr/>
        <a:lstStyle/>
        <a:p>
          <a:endParaRPr lang="hr-HR"/>
        </a:p>
      </dgm:t>
    </dgm:pt>
    <dgm:pt modelId="{CEB5CF67-05EF-4456-87C8-3686CDCE18D3}">
      <dgm:prSet/>
      <dgm:spPr/>
      <dgm:t>
        <a:bodyPr/>
        <a:lstStyle/>
        <a:p>
          <a:endParaRPr lang="hr-HR"/>
        </a:p>
      </dgm:t>
    </dgm:pt>
    <dgm:pt modelId="{531EFFD9-5077-4CC0-AFA1-D7A9F0947A12}" type="parTrans" cxnId="{3D5418C2-AEF3-4B46-8501-63DFD9519A0E}">
      <dgm:prSet/>
      <dgm:spPr/>
      <dgm:t>
        <a:bodyPr/>
        <a:lstStyle/>
        <a:p>
          <a:endParaRPr lang="hr-HR"/>
        </a:p>
      </dgm:t>
    </dgm:pt>
    <dgm:pt modelId="{C4DB646D-31F9-4780-90D3-1BB235A957F6}" type="sibTrans" cxnId="{3D5418C2-AEF3-4B46-8501-63DFD9519A0E}">
      <dgm:prSet/>
      <dgm:spPr/>
      <dgm:t>
        <a:bodyPr/>
        <a:lstStyle/>
        <a:p>
          <a:endParaRPr lang="hr-HR"/>
        </a:p>
      </dgm:t>
    </dgm:pt>
    <dgm:pt modelId="{492A5E5C-1A70-4443-87F8-5BA2D9C6BE1E}">
      <dgm:prSet/>
      <dgm:spPr/>
      <dgm:t>
        <a:bodyPr/>
        <a:lstStyle/>
        <a:p>
          <a:endParaRPr lang="hr-HR"/>
        </a:p>
      </dgm:t>
    </dgm:pt>
    <dgm:pt modelId="{B19361FE-B37D-47C2-85EF-AE4AB5B9EB6D}" type="parTrans" cxnId="{E9E00ED4-3D58-4B2D-905A-9CA27659AB74}">
      <dgm:prSet/>
      <dgm:spPr/>
      <dgm:t>
        <a:bodyPr/>
        <a:lstStyle/>
        <a:p>
          <a:endParaRPr lang="hr-HR"/>
        </a:p>
      </dgm:t>
    </dgm:pt>
    <dgm:pt modelId="{3402F404-88BB-4929-B05E-7819BAC03DDD}" type="sibTrans" cxnId="{E9E00ED4-3D58-4B2D-905A-9CA27659AB74}">
      <dgm:prSet/>
      <dgm:spPr/>
      <dgm:t>
        <a:bodyPr/>
        <a:lstStyle/>
        <a:p>
          <a:endParaRPr lang="hr-HR"/>
        </a:p>
      </dgm:t>
    </dgm:pt>
    <dgm:pt modelId="{52B77298-D533-420C-9180-0020EDC770D4}">
      <dgm:prSet custT="1"/>
      <dgm:spPr>
        <a:solidFill>
          <a:srgbClr val="FFFF00"/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OSNOVNA ŠKOLA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 razreda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7-14 godina</a:t>
          </a:r>
        </a:p>
        <a:p>
          <a:r>
            <a: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BESPLATNO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C518FC-067F-4EC5-9CC5-344C4651715B}" type="parTrans" cxnId="{D1481F5C-2CCB-4A70-932D-F391BD4657B4}">
      <dgm:prSet/>
      <dgm:spPr/>
      <dgm:t>
        <a:bodyPr/>
        <a:lstStyle/>
        <a:p>
          <a:endParaRPr lang="hr-HR"/>
        </a:p>
      </dgm:t>
    </dgm:pt>
    <dgm:pt modelId="{1C15E95A-1035-47A4-BDF5-A4D81277D92E}" type="sibTrans" cxnId="{D1481F5C-2CCB-4A70-932D-F391BD4657B4}">
      <dgm:prSet/>
      <dgm:spPr/>
      <dgm:t>
        <a:bodyPr/>
        <a:lstStyle/>
        <a:p>
          <a:endParaRPr lang="hr-HR"/>
        </a:p>
      </dgm:t>
    </dgm:pt>
    <dgm:pt modelId="{B3BD6453-93B9-4567-8346-2E37A6448CF2}" type="pres">
      <dgm:prSet presAssocID="{645716EC-97EF-4BEF-A6DE-9E2C064F2F83}" presName="matrix" presStyleCnt="0">
        <dgm:presLayoutVars>
          <dgm:chMax val="1"/>
          <dgm:dir/>
          <dgm:resizeHandles val="exact"/>
        </dgm:presLayoutVars>
      </dgm:prSet>
      <dgm:spPr/>
    </dgm:pt>
    <dgm:pt modelId="{AB0354B4-F178-4BED-B950-320B7CF77214}" type="pres">
      <dgm:prSet presAssocID="{645716EC-97EF-4BEF-A6DE-9E2C064F2F83}" presName="axisShape" presStyleLbl="bgShp" presStyleIdx="0" presStyleCnt="1"/>
      <dgm:spPr/>
    </dgm:pt>
    <dgm:pt modelId="{D825DD62-4C43-48E8-9431-55010120ACB6}" type="pres">
      <dgm:prSet presAssocID="{645716EC-97EF-4BEF-A6DE-9E2C064F2F83}" presName="rect1" presStyleLbl="node1" presStyleIdx="0" presStyleCnt="4" custScaleX="217156" custScaleY="104249" custLinFactNeighborX="-64482" custLinFactNeighborY="-5343">
        <dgm:presLayoutVars>
          <dgm:chMax val="0"/>
          <dgm:chPref val="0"/>
          <dgm:bulletEnabled val="1"/>
        </dgm:presLayoutVars>
      </dgm:prSet>
      <dgm:spPr/>
    </dgm:pt>
    <dgm:pt modelId="{36183EBE-DF8A-4297-88AB-B317BD0B9738}" type="pres">
      <dgm:prSet presAssocID="{645716EC-97EF-4BEF-A6DE-9E2C064F2F83}" presName="rect2" presStyleLbl="node1" presStyleIdx="1" presStyleCnt="4" custScaleX="207753" custScaleY="90754" custLinFactNeighborX="59396" custLinFactNeighborY="-5842">
        <dgm:presLayoutVars>
          <dgm:chMax val="0"/>
          <dgm:chPref val="0"/>
          <dgm:bulletEnabled val="1"/>
        </dgm:presLayoutVars>
      </dgm:prSet>
      <dgm:spPr/>
    </dgm:pt>
    <dgm:pt modelId="{048BB96A-63FD-4371-9FC5-18147BA92B97}" type="pres">
      <dgm:prSet presAssocID="{645716EC-97EF-4BEF-A6DE-9E2C064F2F83}" presName="rect3" presStyleLbl="node1" presStyleIdx="2" presStyleCnt="4" custScaleX="212345" custLinFactNeighborX="-74595" custLinFactNeighborY="6292">
        <dgm:presLayoutVars>
          <dgm:chMax val="0"/>
          <dgm:chPref val="0"/>
          <dgm:bulletEnabled val="1"/>
        </dgm:presLayoutVars>
      </dgm:prSet>
      <dgm:spPr/>
    </dgm:pt>
    <dgm:pt modelId="{1968AA12-AE1C-4923-B147-FD60AA4704DF}" type="pres">
      <dgm:prSet presAssocID="{645716EC-97EF-4BEF-A6DE-9E2C064F2F83}" presName="rect4" presStyleLbl="node1" presStyleIdx="3" presStyleCnt="4" custScaleX="203399" custLinFactNeighborX="62559" custLinFactNeighborY="5038">
        <dgm:presLayoutVars>
          <dgm:chMax val="0"/>
          <dgm:chPref val="0"/>
          <dgm:bulletEnabled val="1"/>
        </dgm:presLayoutVars>
      </dgm:prSet>
      <dgm:spPr/>
    </dgm:pt>
  </dgm:ptLst>
  <dgm:cxnLst>
    <dgm:cxn modelId="{D7C9350B-5AE2-429C-8E47-46FF80A590A0}" srcId="{645716EC-97EF-4BEF-A6DE-9E2C064F2F83}" destId="{D3517578-8E60-4C63-AE6F-1DE93D805420}" srcOrd="11" destOrd="0" parTransId="{D74868CA-83BB-44FF-9A1F-3AAC02FBB76D}" sibTransId="{08C70CFB-354F-41D6-BAE6-E0D7D9269AA4}"/>
    <dgm:cxn modelId="{BAC07333-80B2-4B42-9AA3-0AE187A213AD}" type="presOf" srcId="{C3DF8FA8-FD98-4924-B79B-632ACAC5E7B5}" destId="{D825DD62-4C43-48E8-9431-55010120ACB6}" srcOrd="0" destOrd="0" presId="urn:microsoft.com/office/officeart/2005/8/layout/matrix2"/>
    <dgm:cxn modelId="{D1481F5C-2CCB-4A70-932D-F391BD4657B4}" srcId="{645716EC-97EF-4BEF-A6DE-9E2C064F2F83}" destId="{52B77298-D533-420C-9180-0020EDC770D4}" srcOrd="1" destOrd="0" parTransId="{49C518FC-067F-4EC5-9CC5-344C4651715B}" sibTransId="{1C15E95A-1035-47A4-BDF5-A4D81277D92E}"/>
    <dgm:cxn modelId="{FBEC0641-7F8D-42D9-8FFB-63260709AD13}" srcId="{645716EC-97EF-4BEF-A6DE-9E2C064F2F83}" destId="{41364CD4-80F3-4A57-B537-E3EC23D164AC}" srcOrd="3" destOrd="0" parTransId="{7389D53D-10FE-4224-BCCA-44CA7163179B}" sibTransId="{3364FBD0-8237-4F53-8699-D29840A21903}"/>
    <dgm:cxn modelId="{AB37454D-0CA9-42EB-8FF5-831C6158D801}" type="presOf" srcId="{41364CD4-80F3-4A57-B537-E3EC23D164AC}" destId="{1968AA12-AE1C-4923-B147-FD60AA4704DF}" srcOrd="0" destOrd="0" presId="urn:microsoft.com/office/officeart/2005/8/layout/matrix2"/>
    <dgm:cxn modelId="{64522B70-F178-479D-81EA-069C4D4822CC}" srcId="{645716EC-97EF-4BEF-A6DE-9E2C064F2F83}" destId="{57CCFED3-7BD2-427D-B637-4BE6DD0F1DA4}" srcOrd="2" destOrd="0" parTransId="{CABB6635-0DBC-4494-84ED-AC2F1AA4BD68}" sibTransId="{C8919FB1-813D-4201-841A-4B1056CFDE9B}"/>
    <dgm:cxn modelId="{5895A271-2D8E-4B7B-9C68-DD284022D42C}" srcId="{645716EC-97EF-4BEF-A6DE-9E2C064F2F83}" destId="{0F2C8B9B-DB3C-450E-B7B2-A69FFD9E01E2}" srcOrd="10" destOrd="0" parTransId="{BB361791-7F37-43E6-AF94-4A637609DD54}" sibTransId="{507A3A44-26BA-419D-90D2-7CBFD47F8EAF}"/>
    <dgm:cxn modelId="{47E3D955-4829-4183-88D7-0BA699B7DDB6}" type="presOf" srcId="{645716EC-97EF-4BEF-A6DE-9E2C064F2F83}" destId="{B3BD6453-93B9-4567-8346-2E37A6448CF2}" srcOrd="0" destOrd="0" presId="urn:microsoft.com/office/officeart/2005/8/layout/matrix2"/>
    <dgm:cxn modelId="{CCD8ED78-141F-472D-9041-7FA0B1615E7C}" type="presOf" srcId="{57CCFED3-7BD2-427D-B637-4BE6DD0F1DA4}" destId="{048BB96A-63FD-4371-9FC5-18147BA92B97}" srcOrd="0" destOrd="0" presId="urn:microsoft.com/office/officeart/2005/8/layout/matrix2"/>
    <dgm:cxn modelId="{B4105181-44A9-4BE1-B5A2-6E81AD622793}" srcId="{645716EC-97EF-4BEF-A6DE-9E2C064F2F83}" destId="{82E49E44-2D2C-47DE-9733-4A8FFF348616}" srcOrd="8" destOrd="0" parTransId="{4320A701-2170-44DC-88A3-D90841EAAB31}" sibTransId="{15F5C1F6-F127-4052-87AE-424E76AF3BBE}"/>
    <dgm:cxn modelId="{1B9077A2-5546-46B8-AEC8-98E9F6FB3C8B}" srcId="{645716EC-97EF-4BEF-A6DE-9E2C064F2F83}" destId="{45EB1CFE-4AA2-49A0-821C-DFD2511B7A84}" srcOrd="4" destOrd="0" parTransId="{9481CD80-2574-40EA-930E-DE21EFDB0094}" sibTransId="{45530A90-54A1-490E-BE78-0A4BEFE9A8E2}"/>
    <dgm:cxn modelId="{6778C6A2-BF0C-4A81-A815-8440372B4387}" type="presOf" srcId="{52B77298-D533-420C-9180-0020EDC770D4}" destId="{36183EBE-DF8A-4297-88AB-B317BD0B9738}" srcOrd="0" destOrd="0" presId="urn:microsoft.com/office/officeart/2005/8/layout/matrix2"/>
    <dgm:cxn modelId="{7D83DAA8-DC64-4CD9-97A8-7C07DB3F653D}" srcId="{645716EC-97EF-4BEF-A6DE-9E2C064F2F83}" destId="{A79BE9FA-3F61-420F-88F3-6DA6F8446B9E}" srcOrd="5" destOrd="0" parTransId="{A56DBD12-3E78-4A03-9E19-AC9CC49F83FF}" sibTransId="{7D5EEDE7-27A2-4558-9BD4-1576C1CF5BD1}"/>
    <dgm:cxn modelId="{3D5418C2-AEF3-4B46-8501-63DFD9519A0E}" srcId="{645716EC-97EF-4BEF-A6DE-9E2C064F2F83}" destId="{CEB5CF67-05EF-4456-87C8-3686CDCE18D3}" srcOrd="6" destOrd="0" parTransId="{531EFFD9-5077-4CC0-AFA1-D7A9F0947A12}" sibTransId="{C4DB646D-31F9-4780-90D3-1BB235A957F6}"/>
    <dgm:cxn modelId="{E9E00ED4-3D58-4B2D-905A-9CA27659AB74}" srcId="{645716EC-97EF-4BEF-A6DE-9E2C064F2F83}" destId="{492A5E5C-1A70-4443-87F8-5BA2D9C6BE1E}" srcOrd="7" destOrd="0" parTransId="{B19361FE-B37D-47C2-85EF-AE4AB5B9EB6D}" sibTransId="{3402F404-88BB-4929-B05E-7819BAC03DDD}"/>
    <dgm:cxn modelId="{6E496BF6-D037-4D67-AE3F-38533141F79C}" srcId="{645716EC-97EF-4BEF-A6DE-9E2C064F2F83}" destId="{A9E4EDAA-31BE-4E74-8030-935A57F5B19D}" srcOrd="9" destOrd="0" parTransId="{4E9303CF-97AA-4FF1-BC00-7DEF89BC8D31}" sibTransId="{6BEA7B51-00CF-4C86-9AB0-7AB269926249}"/>
    <dgm:cxn modelId="{CCA770F6-79F9-429D-A8C3-3F5F821B9C25}" srcId="{645716EC-97EF-4BEF-A6DE-9E2C064F2F83}" destId="{C3DF8FA8-FD98-4924-B79B-632ACAC5E7B5}" srcOrd="0" destOrd="0" parTransId="{B2FB5C26-6EF1-451C-9B59-3F2329B719AF}" sibTransId="{9C57500C-EFB5-46E9-A5DF-D7505652E22C}"/>
    <dgm:cxn modelId="{DC9C802A-A697-4EDC-90BE-781684BAD84E}" type="presParOf" srcId="{B3BD6453-93B9-4567-8346-2E37A6448CF2}" destId="{AB0354B4-F178-4BED-B950-320B7CF77214}" srcOrd="0" destOrd="0" presId="urn:microsoft.com/office/officeart/2005/8/layout/matrix2"/>
    <dgm:cxn modelId="{878010C7-C19B-432A-A267-9CABB12A678E}" type="presParOf" srcId="{B3BD6453-93B9-4567-8346-2E37A6448CF2}" destId="{D825DD62-4C43-48E8-9431-55010120ACB6}" srcOrd="1" destOrd="0" presId="urn:microsoft.com/office/officeart/2005/8/layout/matrix2"/>
    <dgm:cxn modelId="{48307BE6-348D-49E8-B93D-CBF3D8B5BFC2}" type="presParOf" srcId="{B3BD6453-93B9-4567-8346-2E37A6448CF2}" destId="{36183EBE-DF8A-4297-88AB-B317BD0B9738}" srcOrd="2" destOrd="0" presId="urn:microsoft.com/office/officeart/2005/8/layout/matrix2"/>
    <dgm:cxn modelId="{01BD6C83-27DD-42C0-AE35-AD30E517FB9F}" type="presParOf" srcId="{B3BD6453-93B9-4567-8346-2E37A6448CF2}" destId="{048BB96A-63FD-4371-9FC5-18147BA92B97}" srcOrd="3" destOrd="0" presId="urn:microsoft.com/office/officeart/2005/8/layout/matrix2"/>
    <dgm:cxn modelId="{C821CC95-85B9-42ED-8C36-48FE524696AE}" type="presParOf" srcId="{B3BD6453-93B9-4567-8346-2E37A6448CF2}" destId="{1968AA12-AE1C-4923-B147-FD60AA4704D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354B4-F178-4BED-B950-320B7CF77214}">
      <dsp:nvSpPr>
        <dsp:cNvPr id="0" name=""/>
        <dsp:cNvSpPr/>
      </dsp:nvSpPr>
      <dsp:spPr>
        <a:xfrm>
          <a:off x="1725744" y="0"/>
          <a:ext cx="4204085" cy="420408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5DD62-4C43-48E8-9431-55010120ACB6}">
      <dsp:nvSpPr>
        <dsp:cNvPr id="0" name=""/>
        <dsp:cNvSpPr/>
      </dsp:nvSpPr>
      <dsp:spPr>
        <a:xfrm>
          <a:off x="0" y="147689"/>
          <a:ext cx="3651769" cy="175308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PREDŠKOLSKI ODGOJ I OBRAZOVANJE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6 mjeseci-6 godina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latin typeface="Arial" panose="020B0604020202020204" pitchFamily="34" charset="0"/>
              <a:cs typeface="Arial" panose="020B0604020202020204" pitchFamily="34" charset="0"/>
            </a:rPr>
            <a:t>80-150 eura mjesečno</a:t>
          </a:r>
        </a:p>
      </dsp:txBody>
      <dsp:txXfrm>
        <a:off x="85579" y="233268"/>
        <a:ext cx="3480611" cy="1581928"/>
      </dsp:txXfrm>
    </dsp:sp>
    <dsp:sp modelId="{36183EBE-DF8A-4297-88AB-B317BD0B9738}">
      <dsp:nvSpPr>
        <dsp:cNvPr id="0" name=""/>
        <dsp:cNvSpPr/>
      </dsp:nvSpPr>
      <dsp:spPr>
        <a:xfrm>
          <a:off x="4067747" y="252766"/>
          <a:ext cx="3493645" cy="1526150"/>
        </a:xfrm>
        <a:prstGeom prst="roundRect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OSNOVNA ŠKOLA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 razreda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7-14 godina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BESPLATNO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2248" y="327267"/>
        <a:ext cx="3344643" cy="1377148"/>
      </dsp:txXfrm>
    </dsp:sp>
    <dsp:sp modelId="{048BB96A-63FD-4371-9FC5-18147BA92B97}">
      <dsp:nvSpPr>
        <dsp:cNvPr id="0" name=""/>
        <dsp:cNvSpPr/>
      </dsp:nvSpPr>
      <dsp:spPr>
        <a:xfrm>
          <a:off x="0" y="2354993"/>
          <a:ext cx="3570865" cy="1681634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SREDNJA ŠKOLA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razreda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15-18 godina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BESPLATNO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091" y="2437084"/>
        <a:ext cx="3406683" cy="1517452"/>
      </dsp:txXfrm>
    </dsp:sp>
    <dsp:sp modelId="{1968AA12-AE1C-4923-B147-FD60AA4704DF}">
      <dsp:nvSpPr>
        <dsp:cNvPr id="0" name=""/>
        <dsp:cNvSpPr/>
      </dsp:nvSpPr>
      <dsp:spPr>
        <a:xfrm>
          <a:off x="4156085" y="2333906"/>
          <a:ext cx="3420426" cy="16816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FAKULTET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18-24 godina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BESPLATNO ILI UZ PLAĆANJE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38176" y="2415997"/>
        <a:ext cx="3256244" cy="1517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96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609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468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24064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015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1594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035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30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0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2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5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9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8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3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42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83E271-59E7-490F-9668-3B8776C73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00" y="1769027"/>
            <a:ext cx="7319221" cy="290503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Odgojno-obrazovni sustav U 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republICI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hrvatsKOJ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594" y="1731754"/>
            <a:ext cx="3931309" cy="29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02902" y="2006600"/>
            <a:ext cx="6788921" cy="1826644"/>
          </a:xfrm>
        </p:spPr>
        <p:txBody>
          <a:bodyPr>
            <a:normAutofit/>
          </a:bodyPr>
          <a:lstStyle/>
          <a:p>
            <a:r>
              <a:rPr lang="hr-HR" sz="3200" b="1" dirty="0" err="1">
                <a:solidFill>
                  <a:srgbClr val="FFFF00"/>
                </a:solidFill>
              </a:rPr>
              <a:t>FolklorAŠI</a:t>
            </a:r>
            <a:r>
              <a:rPr lang="hr-HR" sz="3200" b="1" dirty="0">
                <a:solidFill>
                  <a:srgbClr val="FFFF00"/>
                </a:solidFill>
              </a:rPr>
              <a:t> i </a:t>
            </a:r>
            <a:r>
              <a:rPr lang="hr-HR" sz="3200" b="1" dirty="0" err="1">
                <a:solidFill>
                  <a:srgbClr val="FFFF00"/>
                </a:solidFill>
              </a:rPr>
              <a:t>tamburašI</a:t>
            </a:r>
            <a:endParaRPr lang="hr-HR" sz="3200" dirty="0">
              <a:solidFill>
                <a:srgbClr val="FFFF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84" y="298948"/>
            <a:ext cx="2760594" cy="27549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5" y="4163398"/>
            <a:ext cx="4275909" cy="24051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05" y="4093186"/>
            <a:ext cx="4400731" cy="24754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5" y="473846"/>
            <a:ext cx="4524587" cy="25450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730" y="347084"/>
            <a:ext cx="269466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8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78227" y="1948602"/>
            <a:ext cx="7389812" cy="1491284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hr-H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ZBOR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14" y="123038"/>
            <a:ext cx="4219949" cy="28132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66" y="148333"/>
            <a:ext cx="4261235" cy="283226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97" y="3439886"/>
            <a:ext cx="4450668" cy="33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79753" y="1748362"/>
            <a:ext cx="5120641" cy="1907177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SPORTSKE AKTIVNOSTI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832" y="264312"/>
            <a:ext cx="3784930" cy="28441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23" y="394941"/>
            <a:ext cx="4209883" cy="23709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901" y="3860125"/>
            <a:ext cx="4221705" cy="25149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130" y="3656154"/>
            <a:ext cx="3771631" cy="27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6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3039" y="1924593"/>
            <a:ext cx="9279573" cy="2449685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DRAMSKE SKUPINE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977" y="1464694"/>
            <a:ext cx="2712955" cy="36091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3826709"/>
            <a:ext cx="3464521" cy="23054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407" y="4097404"/>
            <a:ext cx="3374329" cy="23485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60" y="302588"/>
            <a:ext cx="4277614" cy="238658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93" y="424846"/>
            <a:ext cx="299949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7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650377" y="1179023"/>
            <a:ext cx="4273731" cy="5053874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LIKOVNA UMJETNOST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82" y="424543"/>
            <a:ext cx="3920068" cy="261541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259081"/>
            <a:ext cx="4032068" cy="40320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821" y="3467463"/>
            <a:ext cx="4096091" cy="226422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286" y="4371966"/>
            <a:ext cx="3198444" cy="23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59383" y="375637"/>
            <a:ext cx="3291840" cy="2376272"/>
          </a:xfrm>
        </p:spPr>
        <p:txBody>
          <a:bodyPr/>
          <a:lstStyle/>
          <a:p>
            <a:r>
              <a:rPr lang="hr-H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ZNANOST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541" y="86609"/>
            <a:ext cx="2686303" cy="357519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3" y="375637"/>
            <a:ext cx="2543907" cy="343405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83" y="2593889"/>
            <a:ext cx="3952240" cy="29641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87" y="4075979"/>
            <a:ext cx="3829322" cy="257301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251" y="3809693"/>
            <a:ext cx="2116182" cy="29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9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688757" y="602505"/>
            <a:ext cx="7299196" cy="4774474"/>
          </a:xfrm>
        </p:spPr>
        <p:txBody>
          <a:bodyPr>
            <a:normAutofit/>
          </a:bodyPr>
          <a:lstStyle/>
          <a:p>
            <a:pPr algn="ctr"/>
            <a:endParaRPr lang="hr-H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RAZNI PROJEKTI ZA DJECU S TEŠKOĆAMA U RAZVOJU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13" y="213269"/>
            <a:ext cx="3542083" cy="265199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787" y="3988825"/>
            <a:ext cx="3633531" cy="272566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3674786"/>
            <a:ext cx="2494416" cy="303970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203" y="314491"/>
            <a:ext cx="3769174" cy="252147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555" y="4206054"/>
            <a:ext cx="3758901" cy="250844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153" y="467095"/>
            <a:ext cx="3540035" cy="23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4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610" y="3763732"/>
            <a:ext cx="4359018" cy="289585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50" y="3763733"/>
            <a:ext cx="4334632" cy="289585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519" y="510159"/>
            <a:ext cx="3377109" cy="22160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54" y="482727"/>
            <a:ext cx="3346994" cy="224352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438" y="258519"/>
            <a:ext cx="2338989" cy="3122179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8D85235-34F5-483B-B73C-E4EB205E8C28}"/>
              </a:ext>
            </a:extLst>
          </p:cNvPr>
          <p:cNvSpPr txBox="1"/>
          <p:nvPr/>
        </p:nvSpPr>
        <p:spPr>
          <a:xfrm>
            <a:off x="2274567" y="3057532"/>
            <a:ext cx="6104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RAZNI PROJEKTI ZA DJECU S TEŠKOĆAMA U RAZVOJU</a:t>
            </a:r>
          </a:p>
        </p:txBody>
      </p:sp>
    </p:spTree>
    <p:extLst>
      <p:ext uri="{BB962C8B-B14F-4D97-AF65-F5344CB8AC3E}">
        <p14:creationId xmlns:p14="http://schemas.microsoft.com/office/powerpoint/2010/main" val="86737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B7D692-B475-4486-AA1C-43AE3B54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Cjelodnevne nastave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7AE08FA-EA5E-4ACB-B2D8-DACAEACFA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Eksperimentalni program koji se počeo provoditi početkom školske godine 2023./2024.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eksperimentalnoj fazi sudjeluje oko 50 škola diljem Hrvatske.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Uravnotežen, pravedan, učinkovit i održiv sustav odgoja i obrazovanja.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Programski model: 1.  program nacionalnog kurikuluma osnovne škole, koji se provodi kroz redovitu (obaveznu i izbornu nastavu), 2. program potpore, potpomognutog i obogaćenog učenja, 3. program izvannastavnih aktivnosti, 4. program izvanškolskih aktivnosti.</a:t>
            </a:r>
          </a:p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Cjelodnevna nastava predstavlja specifičan oblik programa koji je osmišljen kao kombinacija razredne nastave i organiziranog slobodnog vremena tijekom najmanje osam sati dnevno (u pravilu od 8,00 do 16,00 sati).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286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889BB6E-AB74-4376-8E56-FBE57F986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693" y="253587"/>
            <a:ext cx="5446757" cy="41654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AA836EB-96C8-4CE2-B6E5-4B61FD053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764" y="4701633"/>
            <a:ext cx="559661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5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5E7DB2-358B-4E0A-BCBD-069C353E5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69" y="700701"/>
            <a:ext cx="8761413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Obrazovanje u hrvatskoj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5B82AD-C9D3-464D-92C6-EF5EB711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369" y="0"/>
            <a:ext cx="8825659" cy="6135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Obrazovanje u Hrvatskoj podijeljeno je na 4 razine:</a:t>
            </a:r>
          </a:p>
          <a:p>
            <a:pPr marL="0" indent="0" algn="ctr">
              <a:buNone/>
            </a:pPr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7B07BA94-F94D-43CD-A170-02E673EBB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412226"/>
              </p:ext>
            </p:extLst>
          </p:nvPr>
        </p:nvGraphicFramePr>
        <p:xfrm>
          <a:off x="2109355" y="2404533"/>
          <a:ext cx="7576512" cy="4204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4612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6149" y="675554"/>
            <a:ext cx="8813073" cy="3390833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Hvala na pažnji</a:t>
            </a: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149" y="2987562"/>
            <a:ext cx="3706689" cy="2780017"/>
          </a:xfrm>
          <a:prstGeom prst="rect">
            <a:avLst/>
          </a:prstGeom>
        </p:spPr>
      </p:pic>
      <p:sp>
        <p:nvSpPr>
          <p:cNvPr id="5" name="Strelica udesno 4"/>
          <p:cNvSpPr/>
          <p:nvPr/>
        </p:nvSpPr>
        <p:spPr>
          <a:xfrm>
            <a:off x="7591690" y="6417276"/>
            <a:ext cx="4112630" cy="172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IZRADILA: KORNELIJA SABLJAK, 2024.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618" y="2987562"/>
            <a:ext cx="3659433" cy="27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9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74A2D2-7DD1-4A53-8FA7-A3D1B2A2A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227910"/>
            <a:ext cx="4833257" cy="5259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Roditelji obično upisuju svoju djecu u školu koja je najbliža adresi njihovog stanovanja.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r-H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Djeca imaju mogućnost upisivanja glazbene škole koju pohađaju paralelno uz osnovnu školu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glazbena škola traje obično 6 godina.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005" y="248195"/>
            <a:ext cx="4757926" cy="33484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904" y="3725315"/>
            <a:ext cx="3683428" cy="27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85D4AC-9F24-4827-9E8B-77CC9A02B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206" y="2952206"/>
            <a:ext cx="8882743" cy="37969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Osnovnoškolsko obrazovanje podijeljeno je u 2 dijela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Niži razredi - od 1. do 4. razreda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Niži razredi imaju jednog učitelja koji predaje sve predmete.</a:t>
            </a:r>
            <a:b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Hrvatski jezik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strani jezik: Engleski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Matematika, Likovna kultura, Glazbena kultura, Tjelesna i zdravstvena kultura, Vjeronauk (izborni), Priroda i društvo, Informatika (izborni).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Viši razredi- od 5. do 8. razreda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Viši razredi imaju različite nastavnike za svaki predmet.</a:t>
            </a:r>
          </a:p>
          <a:p>
            <a:r>
              <a:rPr lang="hr-HR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Hrvatski jezik, Engleski jezik, Likovna kultura, Glazbena kultura, Biologija, Kemija, Fizika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drugi strani jezik (Njemački),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Povijest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Informatika, Geografija, Tehnička kultura, Tjelesna i zdravstvena kultura.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966" y="0"/>
            <a:ext cx="2838994" cy="283899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4" y="246562"/>
            <a:ext cx="2426863" cy="34750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3" y="3875296"/>
            <a:ext cx="2255521" cy="287384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34" y="0"/>
            <a:ext cx="3657600" cy="28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7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4212" y="-1757082"/>
            <a:ext cx="8534400" cy="6058149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Školska godina: 175 školskih dana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18660"/>
              </p:ext>
            </p:extLst>
          </p:nvPr>
        </p:nvGraphicFramePr>
        <p:xfrm>
          <a:off x="3780140" y="1730187"/>
          <a:ext cx="7094049" cy="4695630"/>
        </p:xfrm>
        <a:graphic>
          <a:graphicData uri="http://schemas.openxmlformats.org/drawingml/2006/table">
            <a:tbl>
              <a:tblPr/>
              <a:tblGrid>
                <a:gridCol w="2364683">
                  <a:extLst>
                    <a:ext uri="{9D8B030D-6E8A-4147-A177-3AD203B41FA5}">
                      <a16:colId xmlns:a16="http://schemas.microsoft.com/office/drawing/2014/main" val="1034048453"/>
                    </a:ext>
                  </a:extLst>
                </a:gridCol>
                <a:gridCol w="2364683">
                  <a:extLst>
                    <a:ext uri="{9D8B030D-6E8A-4147-A177-3AD203B41FA5}">
                      <a16:colId xmlns:a16="http://schemas.microsoft.com/office/drawing/2014/main" val="4205685810"/>
                    </a:ext>
                  </a:extLst>
                </a:gridCol>
                <a:gridCol w="2364683">
                  <a:extLst>
                    <a:ext uri="{9D8B030D-6E8A-4147-A177-3AD203B41FA5}">
                      <a16:colId xmlns:a16="http://schemas.microsoft.com/office/drawing/2014/main" val="444158017"/>
                    </a:ext>
                  </a:extLst>
                </a:gridCol>
              </a:tblGrid>
              <a:tr h="42009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1" dirty="0">
                          <a:effectLst/>
                          <a:latin typeface="Open Sans"/>
                        </a:rPr>
                        <a:t>Školski praznici</a:t>
                      </a:r>
                    </a:p>
                  </a:txBody>
                  <a:tcPr marL="49858" marR="49858" marT="49858" marB="49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1" dirty="0">
                          <a:effectLst/>
                          <a:latin typeface="Open Sans"/>
                        </a:rPr>
                        <a:t>Početak</a:t>
                      </a:r>
                    </a:p>
                  </a:txBody>
                  <a:tcPr marL="49858" marR="49858" marT="49858" marB="49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1" dirty="0">
                          <a:effectLst/>
                          <a:latin typeface="Open Sans"/>
                        </a:rPr>
                        <a:t>Završetak</a:t>
                      </a:r>
                    </a:p>
                  </a:txBody>
                  <a:tcPr marL="49858" marR="49858" marT="49858" marB="49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44511"/>
                  </a:ext>
                </a:extLst>
              </a:tr>
              <a:tr h="712590"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Prvi dan škole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6. rujna 2021.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(ponedjeljak)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hr-HR" sz="1500">
                        <a:effectLst/>
                        <a:latin typeface="Open Sans"/>
                      </a:endParaRP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105979"/>
                  </a:ext>
                </a:extLst>
              </a:tr>
              <a:tr h="712590"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Jesenski praznici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2. studenog 2021.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(utorak)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3. studenog 2021.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(srijeda)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931137"/>
                  </a:ext>
                </a:extLst>
              </a:tr>
              <a:tr h="712590"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Božićni praznici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24. prosinca 2021.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(petak)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7. siječnja 2022.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(petak)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896206"/>
                  </a:ext>
                </a:extLst>
              </a:tr>
              <a:tr h="712590"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Zimski praznici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21. veljače 2022.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(ponedjeljak)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25.</a:t>
                      </a:r>
                      <a:r>
                        <a:rPr lang="hr-HR" sz="1500" baseline="0" dirty="0">
                          <a:effectLst/>
                          <a:latin typeface="Open Sans"/>
                        </a:rPr>
                        <a:t> </a:t>
                      </a:r>
                      <a:r>
                        <a:rPr lang="hr-HR" sz="1500" dirty="0">
                          <a:effectLst/>
                          <a:latin typeface="Open Sans"/>
                        </a:rPr>
                        <a:t>veljače 2022.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(petak)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26456"/>
                  </a:ext>
                </a:extLst>
              </a:tr>
              <a:tr h="712590"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Uskrsni</a:t>
                      </a:r>
                      <a:r>
                        <a:rPr lang="hr-HR" sz="1500" baseline="0" dirty="0">
                          <a:effectLst/>
                          <a:latin typeface="Open Sans"/>
                        </a:rPr>
                        <a:t> praznici</a:t>
                      </a:r>
                      <a:endParaRPr lang="hr-HR" sz="1500" dirty="0">
                        <a:effectLst/>
                        <a:latin typeface="Open Sans"/>
                      </a:endParaRP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14.</a:t>
                      </a:r>
                      <a:r>
                        <a:rPr lang="hr-HR" sz="1500" baseline="0" dirty="0">
                          <a:effectLst/>
                          <a:latin typeface="Open Sans"/>
                        </a:rPr>
                        <a:t> travnja </a:t>
                      </a:r>
                      <a:r>
                        <a:rPr lang="hr-HR" sz="1500" dirty="0">
                          <a:effectLst/>
                          <a:latin typeface="Open Sans"/>
                        </a:rPr>
                        <a:t>2022.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(četvrtak)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dirty="0">
                          <a:effectLst/>
                          <a:latin typeface="Open Sans"/>
                        </a:rPr>
                        <a:t>22. travnja 2022.</a:t>
                      </a:r>
                      <a:br>
                        <a:rPr lang="hr-HR" sz="1500" dirty="0">
                          <a:effectLst/>
                          <a:latin typeface="Open Sans"/>
                        </a:rPr>
                      </a:br>
                      <a:r>
                        <a:rPr lang="hr-HR" sz="1500" dirty="0">
                          <a:effectLst/>
                          <a:latin typeface="Open Sans"/>
                        </a:rPr>
                        <a:t>(petak)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49161"/>
                  </a:ext>
                </a:extLst>
              </a:tr>
              <a:tr h="712590"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b="0" i="0" dirty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Ljetni praznici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500" b="0" i="0" dirty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22. lipnja 2022.</a:t>
                      </a:r>
                      <a:br>
                        <a:rPr lang="hr-HR" sz="1500" b="0" i="0" dirty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</a:br>
                      <a:r>
                        <a:rPr lang="hr-HR" sz="1500" b="0" i="0" dirty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(srijeda)</a:t>
                      </a:r>
                    </a:p>
                  </a:txBody>
                  <a:tcPr marL="49858" marR="49858" marT="49858" marB="49858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1500" dirty="0"/>
                    </a:p>
                  </a:txBody>
                  <a:tcPr marL="74788" marR="74788" marT="37394" marB="37394">
                    <a:lnL>
                      <a:noFill/>
                    </a:lnL>
                    <a:lnT>
                      <a:noFill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06093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4376" y="2082913"/>
            <a:ext cx="1480745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1200" dirty="0" err="1">
                <a:solidFill>
                  <a:srgbClr val="030202"/>
                </a:solidFill>
                <a:latin typeface="Open Sans"/>
              </a:rPr>
              <a:t>Primjer</a:t>
            </a:r>
            <a:r>
              <a:rPr lang="sr-Latn-RS" altLang="sr-Latn-RS" sz="1200" dirty="0">
                <a:solidFill>
                  <a:srgbClr val="030202"/>
                </a:solidFill>
                <a:latin typeface="Open Sans"/>
              </a:rPr>
              <a:t> školske godine 2021.-2022.</a:t>
            </a:r>
            <a:endParaRPr kumimoji="0" lang="sr-Latn-RS" altLang="sr-Latn-RS" sz="1200" b="0" i="0" u="none" strike="noStrike" cap="none" normalizeH="0" baseline="0" dirty="0">
              <a:ln>
                <a:noFill/>
              </a:ln>
              <a:solidFill>
                <a:srgbClr val="030202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498979" y="3331034"/>
            <a:ext cx="2823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Školska godina u Hrvatskoj počinje početkom rujna, a završava sredinom lipnja.</a:t>
            </a:r>
          </a:p>
        </p:txBody>
      </p:sp>
    </p:spTree>
    <p:extLst>
      <p:ext uri="{BB962C8B-B14F-4D97-AF65-F5344CB8AC3E}">
        <p14:creationId xmlns:p14="http://schemas.microsoft.com/office/powerpoint/2010/main" val="252466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3806" y="973668"/>
            <a:ext cx="10728960" cy="706964"/>
          </a:xfrm>
        </p:spPr>
        <p:txBody>
          <a:bodyPr>
            <a:no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škola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Julij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Kempf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smještena je u gradu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Požeg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regiji </a:t>
            </a:r>
            <a:r>
              <a:rPr lang="hr-H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slavonija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istoku hrvatske.</a:t>
            </a:r>
            <a:endParaRPr lang="hr-HR" sz="24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8932" y="1960171"/>
            <a:ext cx="5068236" cy="489782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424F3CD-F305-458C-8833-484C631F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056" y="2251117"/>
            <a:ext cx="310923" cy="95715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79566" y="2967335"/>
            <a:ext cx="27780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Naša škola je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škola.</a:t>
            </a:r>
          </a:p>
          <a:p>
            <a:pPr algn="ctr"/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Broji 569 učenika koji su smješteni u 34 razredna odjela.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Također, imamo djecu s teškoćama u razvoju koja su smještena u posebne odjele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autizam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Downov sindrom, cerebralna paraliza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989779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12" y="-200296"/>
            <a:ext cx="8534400" cy="289995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Povijest škole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4211" y="2211977"/>
            <a:ext cx="8694919" cy="3805646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Škola je započela s radom prije 129 godina.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Nazvana je po Juliju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Kempfu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 je rođen u Požegi 1824. godine, a preminuo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1934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je učitelj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 je svoju dužnost i profesiju obavljao s ljubavlju.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Julije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Kempf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 je povjesničar, književnik, promicatelj kulture a obnašao je i dužnost gradonačelnika grada Požege.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540" y="2357712"/>
            <a:ext cx="261541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4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hr-H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UČITELJI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Učitelji u Hrvatskoj su zaposlenici javne ili državne službe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r-H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Njihove kvalifikacije i stručni razvoj propisani su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državnim odredbama i zakonima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Učitelji razredne nastave koji rade u osnovnoj školi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1. do 4. razreda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predmetni učitelji koji rade u osnovnoj (od 5. do 8. razreda) i srednjoj školi moraju završiti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petogodišnji studijski program kojim stječu titulu magistra. Rad u školi sastoji se od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 rada u tjednu s učenicima, ali također imaju i druge obveze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roditeljski sastanci, sjednice učitelja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administracija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trajno obrazovanje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navršenih 65 godina idu u mirovinu.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92" y="3609481"/>
            <a:ext cx="6142103" cy="30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4211" y="668382"/>
            <a:ext cx="10401799" cy="553212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 škole imaju isti program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Učenici imaju 5 do 6 školskih sati u danu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Školski sat traje 45 min, a svaki razred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sastoji se od 20 do 28 učenika.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Postoje različite školske izvannastavne aktivnosti.</a:t>
            </a: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Najvažnije izvannastavne aktivnosti u našoj školi su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420" y="2758369"/>
            <a:ext cx="2780017" cy="209110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203" y="1966335"/>
            <a:ext cx="2659573" cy="36751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017" y="2801838"/>
            <a:ext cx="3307170" cy="20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0420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907</TotalTime>
  <Words>777</Words>
  <Application>Microsoft Office PowerPoint</Application>
  <PresentationFormat>Široki zaslon</PresentationFormat>
  <Paragraphs>93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Open Sans</vt:lpstr>
      <vt:lpstr>Wingdings 3</vt:lpstr>
      <vt:lpstr>Isječak</vt:lpstr>
      <vt:lpstr>Odgojno-obrazovni sustav U  republICI hrvatsKOJ</vt:lpstr>
      <vt:lpstr>Obrazovanje u hrvatskoj</vt:lpstr>
      <vt:lpstr>PowerPoint prezentacija</vt:lpstr>
      <vt:lpstr>PowerPoint prezentacija</vt:lpstr>
      <vt:lpstr>PowerPoint prezentacija</vt:lpstr>
      <vt:lpstr>Osnovna škola „JulijA KempfA” smještena je u gradu Požegi, U regiji slavonija na istoku hrvatske.</vt:lpstr>
      <vt:lpstr>Povijest škole</vt:lpstr>
      <vt:lpstr>PowerPoint prezentacija</vt:lpstr>
      <vt:lpstr>PowerPoint prezentacija</vt:lpstr>
      <vt:lpstr>FolklorAŠI i tamburašI</vt:lpstr>
      <vt:lpstr>        ZBOR</vt:lpstr>
      <vt:lpstr>SPORTSKE AKTIVNOSTI</vt:lpstr>
      <vt:lpstr>  DRAMSKE SKUPINE</vt:lpstr>
      <vt:lpstr>PowerPoint prezentacija</vt:lpstr>
      <vt:lpstr>ZNANOST</vt:lpstr>
      <vt:lpstr>PowerPoint prezentacija</vt:lpstr>
      <vt:lpstr>PowerPoint prezentacija</vt:lpstr>
      <vt:lpstr>Projekt Cjelodnevne nastave</vt:lpstr>
      <vt:lpstr>PowerPoint prezentacija</vt:lpstr>
      <vt:lpstr>Hvala na pažnji!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 „JULIJE KEMPF”</dc:title>
  <dc:creator>Kornelija Sabljak</dc:creator>
  <cp:lastModifiedBy>Korisnik</cp:lastModifiedBy>
  <cp:revision>79</cp:revision>
  <dcterms:created xsi:type="dcterms:W3CDTF">2022-05-02T18:45:16Z</dcterms:created>
  <dcterms:modified xsi:type="dcterms:W3CDTF">2024-05-30T09:56:28Z</dcterms:modified>
</cp:coreProperties>
</file>