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OČUVANJE HRVATSKE KULTURNE BAŠTINE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Hana </a:t>
            </a:r>
            <a:r>
              <a:rPr lang="hr-HR" dirty="0" err="1" smtClean="0"/>
              <a:t>Hormot</a:t>
            </a:r>
            <a:r>
              <a:rPr lang="hr-HR" dirty="0" smtClean="0"/>
              <a:t> 7.a </a:t>
            </a:r>
            <a:endParaRPr lang="hr-HR" dirty="0"/>
          </a:p>
        </p:txBody>
      </p:sp>
      <p:pic>
        <p:nvPicPr>
          <p:cNvPr id="4" name="Slika 3" descr="I M P E R I A 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35" y="4352544"/>
            <a:ext cx="1855992" cy="22772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" y="4349733"/>
            <a:ext cx="1859441" cy="228010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32" y="102722"/>
            <a:ext cx="1798234" cy="220504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301" y="142208"/>
            <a:ext cx="1798234" cy="22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8256" y="825355"/>
            <a:ext cx="7729728" cy="1188720"/>
          </a:xfrm>
        </p:spPr>
        <p:txBody>
          <a:bodyPr/>
          <a:lstStyle/>
          <a:p>
            <a:r>
              <a:rPr lang="hr-HR" dirty="0" smtClean="0"/>
              <a:t>TRADICIONALNE PJESME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48256" y="2324535"/>
            <a:ext cx="7729728" cy="3101983"/>
          </a:xfrm>
        </p:spPr>
        <p:txBody>
          <a:bodyPr/>
          <a:lstStyle/>
          <a:p>
            <a:r>
              <a:rPr lang="hr-HR" dirty="0" smtClean="0"/>
              <a:t>Hrvatske pjesme su najbolje za dušu.</a:t>
            </a:r>
          </a:p>
          <a:p>
            <a:r>
              <a:rPr lang="hr-HR" dirty="0" smtClean="0"/>
              <a:t>One bude nacionalnu svijest o kako bismo trebali voljeti svoju državu.</a:t>
            </a:r>
          </a:p>
          <a:p>
            <a:r>
              <a:rPr lang="hr-HR" dirty="0" smtClean="0"/>
              <a:t>Najviše tradicionalnih pjesama najčešće izvodi muški zbor sa tradicionalnim instrumentima. </a:t>
            </a:r>
          </a:p>
          <a:p>
            <a:r>
              <a:rPr lang="hr-HR" dirty="0" smtClean="0"/>
              <a:t>Folklor, slavonski tamburaši, dalmatinska klapa…</a:t>
            </a:r>
            <a:endParaRPr lang="hr-HR" dirty="0"/>
          </a:p>
        </p:txBody>
      </p:sp>
      <p:pic>
        <p:nvPicPr>
          <p:cNvPr id="4" name="Slika 3" descr="Najbolji hrvatski &lt;strong&gt;tamburaši&lt;/strong&gt; - Zaboravio bih - YouTub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7" y="3759926"/>
            <a:ext cx="5216434" cy="2934244"/>
          </a:xfrm>
          <a:prstGeom prst="rect">
            <a:avLst/>
          </a:prstGeom>
        </p:spPr>
      </p:pic>
      <p:pic>
        <p:nvPicPr>
          <p:cNvPr id="5" name="Slika 4" descr="Słowianolubia: Słowiański geniusz, czyli przepis na polskość w trzech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77536"/>
            <a:ext cx="3063951" cy="22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NARODNE NOŠNJE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31136" y="2429038"/>
            <a:ext cx="7729728" cy="3101983"/>
          </a:xfrm>
        </p:spPr>
        <p:txBody>
          <a:bodyPr/>
          <a:lstStyle/>
          <a:p>
            <a:r>
              <a:rPr lang="hr-HR" dirty="0" smtClean="0"/>
              <a:t>Hrvatske narodne nošnje predstavljaju samo dio naše kulturne baštine i povijesti. </a:t>
            </a:r>
          </a:p>
          <a:p>
            <a:r>
              <a:rPr lang="hr-HR" dirty="0" smtClean="0"/>
              <a:t>Vrlo su raznolike i izrađene drugačijem materijalu po mjestu gdje tko živi na kojem području Republike Hrvatske. </a:t>
            </a:r>
          </a:p>
          <a:p>
            <a:r>
              <a:rPr lang="hr-HR" dirty="0" smtClean="0"/>
              <a:t>Hrvatska je kroz njezinu povijest nikada nije bila slobodna država nego pod nečijoj vlasti, ali je i dalje mogla sačuvati svoju narodnu nošnju. </a:t>
            </a:r>
          </a:p>
        </p:txBody>
      </p:sp>
      <p:pic>
        <p:nvPicPr>
          <p:cNvPr id="4" name="Slika 3" descr="bosanska &lt;strong&gt;nošnja&lt;/strong&gt; -zlosela | Folk costume, European costumes, Costum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06" y="3749802"/>
            <a:ext cx="2362526" cy="3108198"/>
          </a:xfrm>
          <a:prstGeom prst="rect">
            <a:avLst/>
          </a:prstGeom>
        </p:spPr>
      </p:pic>
      <p:pic>
        <p:nvPicPr>
          <p:cNvPr id="5" name="Slika 4" descr="Hrvatske &lt;strong&gt;narodne&lt;/strong&gt; &lt;strong&gt;nošnje&lt;/strong&gt; – Croativ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" y="4407615"/>
            <a:ext cx="2995749" cy="22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GLAZBENI ISTRUMENTI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31136" y="2385496"/>
            <a:ext cx="7729728" cy="3101983"/>
          </a:xfrm>
        </p:spPr>
        <p:txBody>
          <a:bodyPr/>
          <a:lstStyle/>
          <a:p>
            <a:r>
              <a:rPr lang="hr-HR" dirty="0" smtClean="0"/>
              <a:t>Puhača glazbala: </a:t>
            </a:r>
            <a:r>
              <a:rPr lang="hr-HR" dirty="0" err="1" smtClean="0"/>
              <a:t>trstenice</a:t>
            </a:r>
            <a:r>
              <a:rPr lang="hr-HR" dirty="0" smtClean="0"/>
              <a:t>, </a:t>
            </a:r>
            <a:r>
              <a:rPr lang="hr-HR" dirty="0" err="1" smtClean="0"/>
              <a:t>šurle</a:t>
            </a:r>
            <a:r>
              <a:rPr lang="hr-HR" dirty="0" smtClean="0"/>
              <a:t>,  rogovi, roženice…</a:t>
            </a:r>
          </a:p>
          <a:p>
            <a:r>
              <a:rPr lang="hr-HR" dirty="0" smtClean="0"/>
              <a:t>Gudača glazbala: </a:t>
            </a:r>
            <a:r>
              <a:rPr lang="hr-HR" dirty="0" err="1" smtClean="0"/>
              <a:t>ljerica</a:t>
            </a:r>
            <a:r>
              <a:rPr lang="hr-HR" dirty="0" smtClean="0"/>
              <a:t>,  violina, </a:t>
            </a:r>
            <a:r>
              <a:rPr lang="hr-HR" dirty="0" err="1" smtClean="0"/>
              <a:t>bajs</a:t>
            </a:r>
            <a:r>
              <a:rPr lang="hr-HR" dirty="0" smtClean="0"/>
              <a:t>…</a:t>
            </a:r>
          </a:p>
          <a:p>
            <a:r>
              <a:rPr lang="hr-HR" dirty="0" smtClean="0"/>
              <a:t>TAMBURA- slavonski tradicionalni instrument</a:t>
            </a:r>
          </a:p>
          <a:p>
            <a:endParaRPr lang="hr-HR" dirty="0" smtClean="0"/>
          </a:p>
        </p:txBody>
      </p:sp>
      <p:pic>
        <p:nvPicPr>
          <p:cNvPr id="4" name="Slika 3" descr="(4 – 6г.) Традиционални инструменти (тапан и тамбура) – ЈУДГ ОЦ Кочо Раци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6" y="3648891"/>
            <a:ext cx="3860800" cy="2895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19" y="964692"/>
            <a:ext cx="1309025" cy="29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HRANA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31136" y="2402913"/>
            <a:ext cx="7729728" cy="3101983"/>
          </a:xfrm>
        </p:spPr>
        <p:txBody>
          <a:bodyPr/>
          <a:lstStyle/>
          <a:p>
            <a:r>
              <a:rPr lang="hr-HR" dirty="0" smtClean="0"/>
              <a:t>Fritule- slatki zalogaj koji se najčešće jede zimi </a:t>
            </a:r>
          </a:p>
          <a:p>
            <a:r>
              <a:rPr lang="hr-HR" dirty="0" err="1" smtClean="0"/>
              <a:t>Čorbanac</a:t>
            </a:r>
            <a:r>
              <a:rPr lang="hr-HR" dirty="0" smtClean="0"/>
              <a:t>- potječe iz Slavonije, pikantni </a:t>
            </a:r>
            <a:r>
              <a:rPr lang="hr-HR" dirty="0" err="1" smtClean="0"/>
              <a:t>gulaž</a:t>
            </a:r>
            <a:endParaRPr lang="hr-HR" dirty="0" smtClean="0"/>
          </a:p>
          <a:p>
            <a:r>
              <a:rPr lang="hr-HR" dirty="0" smtClean="0"/>
              <a:t>Pašticada- potječe iz Dalmacije, goveđa hrana </a:t>
            </a:r>
            <a:endParaRPr lang="hr-HR" dirty="0"/>
          </a:p>
        </p:txBody>
      </p:sp>
      <p:pic>
        <p:nvPicPr>
          <p:cNvPr id="4" name="Slika 3" descr="Fritul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93" y="4528174"/>
            <a:ext cx="2811707" cy="2108780"/>
          </a:xfrm>
          <a:prstGeom prst="rect">
            <a:avLst/>
          </a:prstGeom>
        </p:spPr>
      </p:pic>
      <p:pic>
        <p:nvPicPr>
          <p:cNvPr id="5" name="Slika 4" descr="Kako napraviti slavonski &lt;strong&gt;čobanac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4528174"/>
            <a:ext cx="3910149" cy="2199459"/>
          </a:xfrm>
          <a:prstGeom prst="rect">
            <a:avLst/>
          </a:prstGeom>
        </p:spPr>
      </p:pic>
      <p:pic>
        <p:nvPicPr>
          <p:cNvPr id="6" name="Slika 5" descr="Dalmatinska &lt;strong&gt;pašticada&lt;/strong&gt;(tradicionalni recept) - Pasticciata dalmat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36" y="4528174"/>
            <a:ext cx="3617927" cy="2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PLES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31136" y="2270235"/>
            <a:ext cx="7729728" cy="3101983"/>
          </a:xfrm>
        </p:spPr>
        <p:txBody>
          <a:bodyPr/>
          <a:lstStyle/>
          <a:p>
            <a:r>
              <a:rPr lang="hr-HR" dirty="0" smtClean="0"/>
              <a:t>Hrvatski tradicionalni plesovi sadrže kulturnu baštinu kroz povijest i imaju društvenu ulogu.</a:t>
            </a:r>
          </a:p>
          <a:p>
            <a:r>
              <a:rPr lang="hr-HR" dirty="0" smtClean="0"/>
              <a:t>Kolo- pleše se u parovima ili grupama, najčešće izvođen na svadbama</a:t>
            </a:r>
          </a:p>
          <a:p>
            <a:r>
              <a:rPr lang="hr-HR" dirty="0" smtClean="0"/>
              <a:t>Staro sito- ples u zbijenim kolima sitnijih plesnih koraka </a:t>
            </a:r>
          </a:p>
          <a:p>
            <a:r>
              <a:rPr lang="hr-HR" dirty="0" smtClean="0"/>
              <a:t>Ples sa mačevima- ples koji se pleše na određene dijelove u godini i pleše se s mačevima </a:t>
            </a:r>
            <a:endParaRPr lang="hr-HR" dirty="0"/>
          </a:p>
        </p:txBody>
      </p:sp>
      <p:pic>
        <p:nvPicPr>
          <p:cNvPr id="4" name="Slika 3" descr="“&lt;strong&gt;Kolo&lt;/strong&gt;”-Croatian Circle Dance | USC Digital Folklore Archiv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79" y="4534717"/>
            <a:ext cx="3100251" cy="2058760"/>
          </a:xfrm>
          <a:prstGeom prst="rect">
            <a:avLst/>
          </a:prstGeom>
        </p:spPr>
      </p:pic>
      <p:pic>
        <p:nvPicPr>
          <p:cNvPr id="5" name="Slika 4" descr="Ove subote ne propustite stari viteški &lt;strong&gt;ples mačevima&lt;/strong&gt; u Novom Marof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2" y="4534717"/>
            <a:ext cx="3967559" cy="22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OBIČAJI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31136" y="2360138"/>
            <a:ext cx="7729728" cy="3101983"/>
          </a:xfrm>
        </p:spPr>
        <p:txBody>
          <a:bodyPr/>
          <a:lstStyle/>
          <a:p>
            <a:r>
              <a:rPr lang="hr-HR" b="1" dirty="0">
                <a:solidFill>
                  <a:srgbClr val="111111"/>
                </a:solidFill>
              </a:rPr>
              <a:t>Radni ili gospodarski običaji</a:t>
            </a:r>
            <a:r>
              <a:rPr lang="hr-HR" dirty="0">
                <a:solidFill>
                  <a:srgbClr val="111111"/>
                </a:solidFill>
              </a:rPr>
              <a:t>: Ovi običaji se odnose na početak ili dovršetak važnih poljodjelskih i drugih poslova, kao što su oranje, sjetva, žetva i gradnja kuće</a:t>
            </a:r>
            <a:r>
              <a:rPr lang="hr-HR" dirty="0" smtClean="0">
                <a:solidFill>
                  <a:srgbClr val="111111"/>
                </a:solidFill>
                <a:latin typeface="-apple-system"/>
              </a:rPr>
              <a:t>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111111"/>
                </a:solidFill>
                <a:latin typeface="-apple-system"/>
              </a:rPr>
              <a:t>  </a:t>
            </a:r>
            <a:r>
              <a:rPr lang="hr-HR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hr-HR" b="1" dirty="0">
                <a:solidFill>
                  <a:srgbClr val="111111"/>
                </a:solidFill>
              </a:rPr>
              <a:t>Godišnji ili kalendarski običaji</a:t>
            </a:r>
            <a:r>
              <a:rPr lang="hr-HR" dirty="0">
                <a:solidFill>
                  <a:srgbClr val="111111"/>
                </a:solidFill>
              </a:rPr>
              <a:t>: Ovi običaji obilježavaju blagdane koji se </a:t>
            </a:r>
            <a:r>
              <a:rPr lang="hr-HR" dirty="0" smtClean="0">
                <a:solidFill>
                  <a:srgbClr val="111111"/>
                </a:solidFill>
              </a:rPr>
              <a:t>    ponavljaju </a:t>
            </a:r>
            <a:r>
              <a:rPr lang="hr-HR" dirty="0">
                <a:solidFill>
                  <a:srgbClr val="111111"/>
                </a:solidFill>
              </a:rPr>
              <a:t>svake </a:t>
            </a:r>
            <a:r>
              <a:rPr lang="hr-HR" dirty="0" smtClean="0">
                <a:solidFill>
                  <a:srgbClr val="111111"/>
                </a:solidFill>
              </a:rPr>
              <a:t>godine. To su kod Hrvata najčešće katolički običaji.</a:t>
            </a:r>
            <a:endParaRPr lang="hr-HR" dirty="0">
              <a:solidFill>
                <a:srgbClr val="11111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28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SLAVONSKI TAMBURAŠI I DALMATINSKA KLAPA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31136" y="2315827"/>
            <a:ext cx="7729728" cy="3101983"/>
          </a:xfrm>
        </p:spPr>
        <p:txBody>
          <a:bodyPr/>
          <a:lstStyle/>
          <a:p>
            <a:r>
              <a:rPr lang="hr-HR" dirty="0" smtClean="0"/>
              <a:t>Slavonski tamburaši- tamburaši koji sviraju slavonske tradicionalne pjesme i usput pjevaju</a:t>
            </a:r>
          </a:p>
          <a:p>
            <a:r>
              <a:rPr lang="hr-HR" dirty="0" smtClean="0"/>
              <a:t>Dalmatinska klapa- tradicionalna vokalna glazba iz Dalmacije, 5-8 pjevača</a:t>
            </a:r>
          </a:p>
          <a:p>
            <a:endParaRPr lang="hr-HR" dirty="0"/>
          </a:p>
        </p:txBody>
      </p:sp>
      <p:pic>
        <p:nvPicPr>
          <p:cNvPr id="4" name="Slika 3" descr="Marija - Najbolji Hrvatski Tamburasi | Shaza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9" y="3866818"/>
            <a:ext cx="4937760" cy="2777490"/>
          </a:xfrm>
          <a:prstGeom prst="rect">
            <a:avLst/>
          </a:prstGeom>
        </p:spPr>
      </p:pic>
      <p:pic>
        <p:nvPicPr>
          <p:cNvPr id="5" name="Slika 4" descr="Tradicionalna &lt;strong&gt;dalmatinska&lt;/strong&gt; glazba: &lt;strong&gt;Klapa&lt;/strong&gt; | Camping Village Šimun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3" y="4195019"/>
            <a:ext cx="4143103" cy="24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&lt;strong&gt;Hvala Na Pažnji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97" y="411480"/>
            <a:ext cx="7626531" cy="57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5651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79</TotalTime>
  <Words>264</Words>
  <Application>Microsoft Office PowerPoint</Application>
  <PresentationFormat>Široki zaslon</PresentationFormat>
  <Paragraphs>30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-apple-system</vt:lpstr>
      <vt:lpstr>Arial</vt:lpstr>
      <vt:lpstr>Gill Sans MT</vt:lpstr>
      <vt:lpstr>Parcel</vt:lpstr>
      <vt:lpstr>OČUVANJE HRVATSKE KULTURNE BAŠTINE</vt:lpstr>
      <vt:lpstr>TRADICIONALNE PJESME </vt:lpstr>
      <vt:lpstr>NARODNE NOŠNJE</vt:lpstr>
      <vt:lpstr>GLAZBENI ISTRUMENTI </vt:lpstr>
      <vt:lpstr>HRANA </vt:lpstr>
      <vt:lpstr>PLES </vt:lpstr>
      <vt:lpstr>OBIČAJI </vt:lpstr>
      <vt:lpstr>SLAVONSKI TAMBURAŠI I DALMATINSKA KLAPA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OČUVANJE HRVATSKE KULTURNE BAŠTINE</dc:title>
  <dc:creator>ŠKOLA</dc:creator>
  <cp:lastModifiedBy>ŠKOLA</cp:lastModifiedBy>
  <cp:revision>10</cp:revision>
  <dcterms:created xsi:type="dcterms:W3CDTF">2024-04-10T08:04:38Z</dcterms:created>
  <dcterms:modified xsi:type="dcterms:W3CDTF">2024-04-10T09:23:51Z</dcterms:modified>
</cp:coreProperties>
</file>